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nva Sans Bold" panose="020B0604020202020204" charset="0"/>
      <p:regular r:id="rId28"/>
    </p:embeddedFont>
    <p:embeddedFont>
      <p:font typeface="Now Bold" panose="020B0604020202020204" charset="0"/>
      <p:regular r:id="rId29"/>
    </p:embeddedFont>
    <p:embeddedFont>
      <p:font typeface="Times New Roman" panose="02020603050405020304" pitchFamily="18" charset="0"/>
      <p:regular r:id="rId30"/>
    </p:embeddedFont>
    <p:embeddedFont>
      <p:font typeface="Times New Roman Bold" panose="02020803070505020304" pitchFamily="18" charset="0"/>
      <p:regular r:id="rId31"/>
      <p:bold r:id="rId32"/>
    </p:embeddedFont>
    <p:embeddedFont>
      <p:font typeface="Times New Roman Semi-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5" d="100"/>
          <a:sy n="35" d="100"/>
        </p:scale>
        <p:origin x="11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5484359" cy="8229600"/>
          </a:xfrm>
          <a:custGeom>
            <a:avLst/>
            <a:gdLst/>
            <a:ahLst/>
            <a:cxnLst/>
            <a:rect l="l" t="t" r="r" b="b"/>
            <a:pathLst>
              <a:path w="5484359" h="8229600">
                <a:moveTo>
                  <a:pt x="0" y="0"/>
                </a:moveTo>
                <a:lnTo>
                  <a:pt x="5484359" y="0"/>
                </a:lnTo>
                <a:lnTo>
                  <a:pt x="5484359" y="8229600"/>
                </a:lnTo>
                <a:lnTo>
                  <a:pt x="0" y="8229600"/>
                </a:lnTo>
                <a:lnTo>
                  <a:pt x="0" y="0"/>
                </a:lnTo>
                <a:close/>
              </a:path>
            </a:pathLst>
          </a:custGeom>
          <a:blipFill>
            <a:blip r:embed="rId2"/>
            <a:stretch>
              <a:fillRect l="-32583" r="-27761"/>
            </a:stretch>
          </a:blipFill>
        </p:spPr>
        <p:txBody>
          <a:bodyPr/>
          <a:lstStyle/>
          <a:p>
            <a:endParaRPr lang="en-IN"/>
          </a:p>
        </p:txBody>
      </p:sp>
      <p:sp>
        <p:nvSpPr>
          <p:cNvPr id="3" name="TextBox 3"/>
          <p:cNvSpPr txBox="1"/>
          <p:nvPr/>
        </p:nvSpPr>
        <p:spPr>
          <a:xfrm>
            <a:off x="7073584" y="1949450"/>
            <a:ext cx="10655994" cy="6245224"/>
          </a:xfrm>
          <a:prstGeom prst="rect">
            <a:avLst/>
          </a:prstGeom>
        </p:spPr>
        <p:txBody>
          <a:bodyPr lIns="0" tIns="0" rIns="0" bIns="0" rtlCol="0" anchor="t">
            <a:spAutoFit/>
          </a:bodyPr>
          <a:lstStyle/>
          <a:p>
            <a:pPr marL="0" lvl="0" indent="0">
              <a:lnSpc>
                <a:spcPts val="4900"/>
              </a:lnSpc>
            </a:pPr>
            <a:r>
              <a:rPr lang="en-US" sz="3500">
                <a:solidFill>
                  <a:srgbClr val="213559"/>
                </a:solidFill>
                <a:latin typeface="Times New Roman Bold"/>
              </a:rPr>
              <a:t>Name :</a:t>
            </a:r>
            <a:r>
              <a:rPr lang="en-US" sz="3500">
                <a:solidFill>
                  <a:srgbClr val="213559"/>
                </a:solidFill>
                <a:latin typeface="Times New Roman"/>
              </a:rPr>
              <a:t> Kethamreddy Punith reddy</a:t>
            </a:r>
          </a:p>
          <a:p>
            <a:pPr marL="0" lvl="0" indent="0">
              <a:lnSpc>
                <a:spcPts val="4900"/>
              </a:lnSpc>
            </a:pPr>
            <a:r>
              <a:rPr lang="en-US" sz="3500">
                <a:solidFill>
                  <a:srgbClr val="213559"/>
                </a:solidFill>
                <a:latin typeface="Times New Roman Bold"/>
              </a:rPr>
              <a:t>SkillBuild Email ID : </a:t>
            </a:r>
            <a:r>
              <a:rPr lang="en-US" sz="3500">
                <a:solidFill>
                  <a:srgbClr val="213559"/>
                </a:solidFill>
                <a:latin typeface="Times New Roman"/>
              </a:rPr>
              <a:t>kethamreddypunithreddy@gmail.com</a:t>
            </a:r>
          </a:p>
          <a:p>
            <a:pPr marL="0" lvl="0" indent="0">
              <a:lnSpc>
                <a:spcPts val="4900"/>
              </a:lnSpc>
            </a:pPr>
            <a:r>
              <a:rPr lang="en-US" sz="3500">
                <a:solidFill>
                  <a:srgbClr val="213559"/>
                </a:solidFill>
                <a:latin typeface="Times New Roman Bold"/>
              </a:rPr>
              <a:t>AICTE Email ID : </a:t>
            </a:r>
            <a:r>
              <a:rPr lang="en-US" sz="3500">
                <a:solidFill>
                  <a:srgbClr val="213559"/>
                </a:solidFill>
                <a:latin typeface="Times New Roman"/>
              </a:rPr>
              <a:t>kethamreddypunithreddy@gmail.com</a:t>
            </a:r>
          </a:p>
          <a:p>
            <a:pPr marL="0" lvl="0" indent="0">
              <a:lnSpc>
                <a:spcPts val="4900"/>
              </a:lnSpc>
            </a:pPr>
            <a:r>
              <a:rPr lang="en-US" sz="3500">
                <a:solidFill>
                  <a:srgbClr val="213559"/>
                </a:solidFill>
                <a:latin typeface="Times New Roman Bold"/>
              </a:rPr>
              <a:t>Organization : </a:t>
            </a:r>
            <a:r>
              <a:rPr lang="en-US" sz="3500">
                <a:solidFill>
                  <a:srgbClr val="213559"/>
                </a:solidFill>
                <a:latin typeface="Times New Roman"/>
              </a:rPr>
              <a:t>DGT</a:t>
            </a:r>
          </a:p>
          <a:p>
            <a:pPr marL="0" lvl="0" indent="0">
              <a:lnSpc>
                <a:spcPts val="4900"/>
              </a:lnSpc>
            </a:pPr>
            <a:r>
              <a:rPr lang="en-US" sz="3500">
                <a:solidFill>
                  <a:srgbClr val="213559"/>
                </a:solidFill>
                <a:latin typeface="Times New Roman Bold"/>
              </a:rPr>
              <a:t>College Name : </a:t>
            </a:r>
            <a:r>
              <a:rPr lang="en-US" sz="3500">
                <a:solidFill>
                  <a:srgbClr val="213559"/>
                </a:solidFill>
                <a:latin typeface="Times New Roman"/>
              </a:rPr>
              <a:t>Sri Venkateswara College Of Engineering &amp; Technology(Autonomous),Chittoor</a:t>
            </a:r>
          </a:p>
          <a:p>
            <a:pPr marL="0" lvl="0" indent="0">
              <a:lnSpc>
                <a:spcPts val="4900"/>
              </a:lnSpc>
            </a:pPr>
            <a:r>
              <a:rPr lang="en-US" sz="3500">
                <a:solidFill>
                  <a:srgbClr val="213559"/>
                </a:solidFill>
                <a:latin typeface="Times New Roman Bold"/>
              </a:rPr>
              <a:t>College State : </a:t>
            </a:r>
            <a:r>
              <a:rPr lang="en-US" sz="3500">
                <a:solidFill>
                  <a:srgbClr val="213559"/>
                </a:solidFill>
                <a:latin typeface="Times New Roman"/>
              </a:rPr>
              <a:t>AndhraPradesh</a:t>
            </a:r>
          </a:p>
          <a:p>
            <a:pPr marL="0" lvl="0" indent="0">
              <a:lnSpc>
                <a:spcPts val="4900"/>
              </a:lnSpc>
            </a:pPr>
            <a:r>
              <a:rPr lang="en-US" sz="3500">
                <a:solidFill>
                  <a:srgbClr val="213559"/>
                </a:solidFill>
                <a:latin typeface="Times New Roman Bold"/>
              </a:rPr>
              <a:t>Internship Domain : </a:t>
            </a:r>
            <a:r>
              <a:rPr lang="en-US" sz="3500">
                <a:solidFill>
                  <a:srgbClr val="213559"/>
                </a:solidFill>
                <a:latin typeface="Times New Roman"/>
              </a:rPr>
              <a:t>Data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514383"/>
            <a:ext cx="11239500" cy="741229"/>
          </a:xfrm>
          <a:prstGeom prst="rect">
            <a:avLst/>
          </a:prstGeom>
        </p:spPr>
        <p:txBody>
          <a:bodyPr wrap="square" lIns="0" tIns="0" rIns="0" bIns="0" rtlCol="0" anchor="t">
            <a:spAutoFit/>
          </a:bodyPr>
          <a:lstStyle/>
          <a:p>
            <a:pPr algn="ctr">
              <a:lnSpc>
                <a:spcPts val="6299"/>
              </a:lnSpc>
            </a:pPr>
            <a:r>
              <a:rPr lang="en-US" sz="4500" dirty="0">
                <a:solidFill>
                  <a:srgbClr val="213559"/>
                </a:solidFill>
                <a:latin typeface="Times New Roman Bold"/>
              </a:rPr>
              <a:t>Customization of Project &amp; Code Snippets</a:t>
            </a:r>
          </a:p>
        </p:txBody>
      </p:sp>
      <p:sp>
        <p:nvSpPr>
          <p:cNvPr id="3" name="TextBox 3"/>
          <p:cNvSpPr txBox="1"/>
          <p:nvPr/>
        </p:nvSpPr>
        <p:spPr>
          <a:xfrm>
            <a:off x="471772" y="1403615"/>
            <a:ext cx="16061466" cy="7854685"/>
          </a:xfrm>
          <a:prstGeom prst="rect">
            <a:avLst/>
          </a:prstGeom>
        </p:spPr>
        <p:txBody>
          <a:bodyPr lIns="0" tIns="0" rIns="0" bIns="0" rtlCol="0" anchor="t">
            <a:spAutoFit/>
          </a:bodyPr>
          <a:lstStyle/>
          <a:p>
            <a:pPr marL="755651" lvl="1" indent="-377825" algn="just">
              <a:lnSpc>
                <a:spcPts val="3850"/>
              </a:lnSpc>
              <a:buFont typeface="Arial"/>
              <a:buChar char="•"/>
            </a:pPr>
            <a:r>
              <a:rPr lang="en-US" sz="3500" dirty="0">
                <a:solidFill>
                  <a:srgbClr val="213559"/>
                </a:solidFill>
                <a:latin typeface="Times New Roman"/>
              </a:rPr>
              <a:t>Data Source: Customize the project by using your own dataset or data from a different domain. Ensure the data is relevant to the objectives and scope of the analysis.</a:t>
            </a:r>
          </a:p>
          <a:p>
            <a:pPr marL="755651" lvl="1" indent="-377825" algn="just">
              <a:lnSpc>
                <a:spcPts val="3850"/>
              </a:lnSpc>
              <a:buFont typeface="Arial"/>
              <a:buChar char="•"/>
            </a:pPr>
            <a:r>
              <a:rPr lang="en-US" sz="3500" dirty="0">
                <a:solidFill>
                  <a:srgbClr val="213559"/>
                </a:solidFill>
                <a:latin typeface="Times New Roman"/>
              </a:rPr>
              <a:t>Additional Features: Include additional relevant features to improve the model's predictive capabilities. For example, you can consider customer demographics, seasonality, or marketing campaign data.</a:t>
            </a:r>
          </a:p>
          <a:p>
            <a:pPr marL="755651" lvl="1" indent="-377825" algn="just">
              <a:lnSpc>
                <a:spcPts val="3850"/>
              </a:lnSpc>
              <a:buFont typeface="Arial"/>
              <a:buChar char="•"/>
            </a:pPr>
            <a:r>
              <a:rPr lang="en-US" sz="3500" dirty="0">
                <a:solidFill>
                  <a:srgbClr val="213559"/>
                </a:solidFill>
                <a:latin typeface="Times New Roman"/>
              </a:rPr>
              <a:t>Visualization: Customize data visualizations to showcase specific insights effectively. Use various charts, graphs, and plots to present the analysis visually.</a:t>
            </a:r>
          </a:p>
          <a:p>
            <a:pPr marL="755651" lvl="1" indent="-377825" algn="just">
              <a:lnSpc>
                <a:spcPts val="3850"/>
              </a:lnSpc>
              <a:buFont typeface="Arial"/>
              <a:buChar char="•"/>
            </a:pPr>
            <a:r>
              <a:rPr lang="en-US" sz="3500" dirty="0">
                <a:solidFill>
                  <a:srgbClr val="213559"/>
                </a:solidFill>
                <a:latin typeface="Times New Roman"/>
              </a:rPr>
              <a:t>Machine Learning Models: Explore and implement different machine learning algorithms beyond linear regression.</a:t>
            </a:r>
          </a:p>
          <a:p>
            <a:pPr marL="755651" lvl="1" indent="-377825" algn="just">
              <a:lnSpc>
                <a:spcPts val="3850"/>
              </a:lnSpc>
              <a:buFont typeface="Arial"/>
              <a:buChar char="•"/>
            </a:pPr>
            <a:r>
              <a:rPr lang="en-US" sz="3500" dirty="0">
                <a:solidFill>
                  <a:srgbClr val="213559"/>
                </a:solidFill>
                <a:latin typeface="Times New Roman"/>
              </a:rPr>
              <a:t>Hyperparameter Tuning: Optimize machine learning models by performing hyperparameter tuning to achieve better results.</a:t>
            </a:r>
          </a:p>
          <a:p>
            <a:pPr marL="755651" lvl="1" indent="-377825" algn="just">
              <a:lnSpc>
                <a:spcPts val="3850"/>
              </a:lnSpc>
              <a:buFont typeface="Arial"/>
              <a:buChar char="•"/>
            </a:pPr>
            <a:r>
              <a:rPr lang="en-US" sz="3500" dirty="0">
                <a:solidFill>
                  <a:srgbClr val="213559"/>
                </a:solidFill>
                <a:latin typeface="Times New Roman"/>
              </a:rPr>
              <a:t>Advanced Analytics: Incorporate advanced analytics techniques, such as clustering or time-series forecasting, to gain deeper insights from the data.</a:t>
            </a:r>
          </a:p>
          <a:p>
            <a:pPr marL="755651" lvl="1" indent="-377825" algn="just">
              <a:lnSpc>
                <a:spcPts val="3850"/>
              </a:lnSpc>
              <a:buFont typeface="Arial"/>
              <a:buChar char="•"/>
            </a:pPr>
            <a:r>
              <a:rPr lang="en-US" sz="3500" dirty="0">
                <a:solidFill>
                  <a:srgbClr val="213559"/>
                </a:solidFill>
                <a:latin typeface="Times New Roman"/>
              </a:rPr>
              <a:t>Business Domain Context: Provide context and explanations for insights and results based on the specific domain of the superstore business.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468853" y="433962"/>
            <a:ext cx="7819147" cy="2704289"/>
          </a:xfrm>
          <a:custGeom>
            <a:avLst/>
            <a:gdLst/>
            <a:ahLst/>
            <a:cxnLst/>
            <a:rect l="l" t="t" r="r" b="b"/>
            <a:pathLst>
              <a:path w="7819147" h="2704289">
                <a:moveTo>
                  <a:pt x="0" y="0"/>
                </a:moveTo>
                <a:lnTo>
                  <a:pt x="7819147" y="0"/>
                </a:lnTo>
                <a:lnTo>
                  <a:pt x="7819147" y="2704289"/>
                </a:lnTo>
                <a:lnTo>
                  <a:pt x="0" y="2704289"/>
                </a:lnTo>
                <a:lnTo>
                  <a:pt x="0" y="0"/>
                </a:lnTo>
                <a:close/>
              </a:path>
            </a:pathLst>
          </a:custGeom>
          <a:blipFill>
            <a:blip r:embed="rId2"/>
            <a:stretch>
              <a:fillRect t="-3845" b="-3845"/>
            </a:stretch>
          </a:blipFill>
        </p:spPr>
        <p:txBody>
          <a:bodyPr/>
          <a:lstStyle/>
          <a:p>
            <a:endParaRPr lang="en-IN"/>
          </a:p>
        </p:txBody>
      </p:sp>
      <p:sp>
        <p:nvSpPr>
          <p:cNvPr id="3" name="Freeform 3"/>
          <p:cNvSpPr/>
          <p:nvPr/>
        </p:nvSpPr>
        <p:spPr>
          <a:xfrm>
            <a:off x="10556173" y="4104363"/>
            <a:ext cx="7678510" cy="684052"/>
          </a:xfrm>
          <a:custGeom>
            <a:avLst/>
            <a:gdLst/>
            <a:ahLst/>
            <a:cxnLst/>
            <a:rect l="l" t="t" r="r" b="b"/>
            <a:pathLst>
              <a:path w="7678510" h="684052">
                <a:moveTo>
                  <a:pt x="0" y="0"/>
                </a:moveTo>
                <a:lnTo>
                  <a:pt x="7678510" y="0"/>
                </a:lnTo>
                <a:lnTo>
                  <a:pt x="7678510" y="684051"/>
                </a:lnTo>
                <a:lnTo>
                  <a:pt x="0" y="684051"/>
                </a:lnTo>
                <a:lnTo>
                  <a:pt x="0" y="0"/>
                </a:lnTo>
                <a:close/>
              </a:path>
            </a:pathLst>
          </a:custGeom>
          <a:blipFill>
            <a:blip r:embed="rId3"/>
            <a:stretch>
              <a:fillRect l="-3315" t="-3813" r="-104203"/>
            </a:stretch>
          </a:blipFill>
        </p:spPr>
        <p:txBody>
          <a:bodyPr/>
          <a:lstStyle/>
          <a:p>
            <a:endParaRPr lang="en-IN"/>
          </a:p>
        </p:txBody>
      </p:sp>
      <p:sp>
        <p:nvSpPr>
          <p:cNvPr id="4" name="Freeform 4"/>
          <p:cNvSpPr/>
          <p:nvPr/>
        </p:nvSpPr>
        <p:spPr>
          <a:xfrm>
            <a:off x="10381533" y="5750439"/>
            <a:ext cx="7853150" cy="2826339"/>
          </a:xfrm>
          <a:custGeom>
            <a:avLst/>
            <a:gdLst/>
            <a:ahLst/>
            <a:cxnLst/>
            <a:rect l="l" t="t" r="r" b="b"/>
            <a:pathLst>
              <a:path w="7853150" h="2826339">
                <a:moveTo>
                  <a:pt x="0" y="0"/>
                </a:moveTo>
                <a:lnTo>
                  <a:pt x="7853150" y="0"/>
                </a:lnTo>
                <a:lnTo>
                  <a:pt x="7853150" y="2826340"/>
                </a:lnTo>
                <a:lnTo>
                  <a:pt x="0" y="2826340"/>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9139238" y="3090626"/>
            <a:ext cx="9525" cy="671711"/>
          </a:xfrm>
          <a:prstGeom prst="rect">
            <a:avLst/>
          </a:prstGeom>
        </p:spPr>
        <p:txBody>
          <a:bodyPr lIns="0" tIns="0" rIns="0" bIns="0" rtlCol="0" anchor="t">
            <a:spAutoFit/>
          </a:bodyPr>
          <a:lstStyle/>
          <a:p>
            <a:pPr algn="ctr">
              <a:lnSpc>
                <a:spcPts val="4554"/>
              </a:lnSpc>
              <a:spcBef>
                <a:spcPct val="0"/>
              </a:spcBef>
            </a:pPr>
            <a:endParaRPr/>
          </a:p>
        </p:txBody>
      </p:sp>
      <p:sp>
        <p:nvSpPr>
          <p:cNvPr id="6" name="TextBox 6"/>
          <p:cNvSpPr txBox="1"/>
          <p:nvPr/>
        </p:nvSpPr>
        <p:spPr>
          <a:xfrm>
            <a:off x="0" y="262512"/>
            <a:ext cx="9673734" cy="2266242"/>
          </a:xfrm>
          <a:prstGeom prst="rect">
            <a:avLst/>
          </a:prstGeom>
        </p:spPr>
        <p:txBody>
          <a:bodyPr lIns="0" tIns="0" rIns="0" bIns="0" rtlCol="0" anchor="t">
            <a:spAutoFit/>
          </a:bodyPr>
          <a:lstStyle/>
          <a:p>
            <a:pPr algn="ctr">
              <a:lnSpc>
                <a:spcPts val="5808"/>
              </a:lnSpc>
            </a:pPr>
            <a:r>
              <a:rPr lang="en-US" sz="4148">
                <a:solidFill>
                  <a:srgbClr val="213559"/>
                </a:solidFill>
                <a:latin typeface="Times New Roman Bold"/>
              </a:rPr>
              <a:t>CUSTOMIZATION OF PROJECT &amp; CODE SNIPPETS</a:t>
            </a:r>
          </a:p>
          <a:p>
            <a:pPr>
              <a:lnSpc>
                <a:spcPts val="5808"/>
              </a:lnSpc>
            </a:pPr>
            <a:endParaRPr lang="en-US" sz="4148">
              <a:solidFill>
                <a:srgbClr val="213559"/>
              </a:solidFill>
              <a:latin typeface="Times New Roman Bold"/>
            </a:endParaRPr>
          </a:p>
        </p:txBody>
      </p:sp>
      <p:sp>
        <p:nvSpPr>
          <p:cNvPr id="7" name="TextBox 7"/>
          <p:cNvSpPr txBox="1"/>
          <p:nvPr/>
        </p:nvSpPr>
        <p:spPr>
          <a:xfrm>
            <a:off x="326392" y="1753350"/>
            <a:ext cx="10142461" cy="9340849"/>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213559"/>
                </a:solidFill>
                <a:latin typeface="Times New Roman Bold"/>
              </a:rPr>
              <a:t>Data Loading:</a:t>
            </a:r>
            <a:r>
              <a:rPr lang="en-US" sz="3500">
                <a:solidFill>
                  <a:srgbClr val="213559"/>
                </a:solidFill>
                <a:latin typeface="Times New Roman"/>
              </a:rPr>
              <a:t> The Superstore dataset is loaded using Pandas, and the first few rows are displayed using df.head() to get a quick look at the data.</a:t>
            </a:r>
          </a:p>
          <a:p>
            <a:pPr marL="755651" lvl="1" indent="-377825" algn="just">
              <a:lnSpc>
                <a:spcPts val="4900"/>
              </a:lnSpc>
              <a:buFont typeface="Arial"/>
              <a:buChar char="•"/>
            </a:pPr>
            <a:r>
              <a:rPr lang="en-US" sz="3500">
                <a:solidFill>
                  <a:srgbClr val="213559"/>
                </a:solidFill>
                <a:latin typeface="Times New Roman Bold"/>
              </a:rPr>
              <a:t>Data Cleaning:</a:t>
            </a:r>
            <a:r>
              <a:rPr lang="en-US" sz="3500">
                <a:solidFill>
                  <a:srgbClr val="213559"/>
                </a:solidFill>
                <a:latin typeface="Times New Roman"/>
              </a:rPr>
              <a:t> The "Postal Code" column, which is not relevant to the analysis, is dropped from the DataFrame using df.drop(columns="Postal Code", inplace=True).</a:t>
            </a:r>
          </a:p>
          <a:p>
            <a:pPr marL="755651" lvl="1" indent="-377825" algn="just">
              <a:lnSpc>
                <a:spcPts val="4900"/>
              </a:lnSpc>
              <a:buFont typeface="Arial"/>
              <a:buChar char="•"/>
            </a:pPr>
            <a:r>
              <a:rPr lang="en-US" sz="3500">
                <a:solidFill>
                  <a:srgbClr val="213559"/>
                </a:solidFill>
                <a:latin typeface="Times New Roman Bold"/>
              </a:rPr>
              <a:t>Data Exploration:</a:t>
            </a:r>
            <a:r>
              <a:rPr lang="en-US" sz="3500">
                <a:solidFill>
                  <a:srgbClr val="213559"/>
                </a:solidFill>
                <a:latin typeface="Times New Roman"/>
              </a:rPr>
              <a:t> Unique values of categorical columns like "Ship Mode," "Segment," "Country," "Category," "Sub-Category," and "Region" are displayed using df["Column_Name"].unique().</a:t>
            </a:r>
          </a:p>
          <a:p>
            <a:pPr algn="just">
              <a:lnSpc>
                <a:spcPts val="4900"/>
              </a:lnSpc>
            </a:pPr>
            <a:endParaRPr lang="en-US" sz="3500">
              <a:solidFill>
                <a:srgbClr val="213559"/>
              </a:solidFill>
              <a:latin typeface="Times New Roman"/>
            </a:endParaRPr>
          </a:p>
          <a:p>
            <a:pPr algn="just">
              <a:lnSpc>
                <a:spcPts val="4900"/>
              </a:lnSpc>
            </a:pPr>
            <a:endParaRPr lang="en-US" sz="3500">
              <a:solidFill>
                <a:srgbClr val="213559"/>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81436" y="5973513"/>
            <a:ext cx="6193948" cy="2751940"/>
          </a:xfrm>
          <a:custGeom>
            <a:avLst/>
            <a:gdLst/>
            <a:ahLst/>
            <a:cxnLst/>
            <a:rect l="l" t="t" r="r" b="b"/>
            <a:pathLst>
              <a:path w="6193948" h="2751940">
                <a:moveTo>
                  <a:pt x="0" y="0"/>
                </a:moveTo>
                <a:lnTo>
                  <a:pt x="6193948" y="0"/>
                </a:lnTo>
                <a:lnTo>
                  <a:pt x="6193948" y="2751940"/>
                </a:lnTo>
                <a:lnTo>
                  <a:pt x="0" y="2751940"/>
                </a:lnTo>
                <a:lnTo>
                  <a:pt x="0" y="0"/>
                </a:lnTo>
                <a:close/>
              </a:path>
            </a:pathLst>
          </a:custGeom>
          <a:blipFill>
            <a:blip r:embed="rId2"/>
            <a:stretch>
              <a:fillRect t="-411" b="-411"/>
            </a:stretch>
          </a:blipFill>
        </p:spPr>
        <p:txBody>
          <a:bodyPr/>
          <a:lstStyle/>
          <a:p>
            <a:endParaRPr lang="en-IN"/>
          </a:p>
        </p:txBody>
      </p:sp>
      <p:sp>
        <p:nvSpPr>
          <p:cNvPr id="3" name="Freeform 3"/>
          <p:cNvSpPr/>
          <p:nvPr/>
        </p:nvSpPr>
        <p:spPr>
          <a:xfrm>
            <a:off x="6986974" y="5973513"/>
            <a:ext cx="8537389" cy="2751940"/>
          </a:xfrm>
          <a:custGeom>
            <a:avLst/>
            <a:gdLst/>
            <a:ahLst/>
            <a:cxnLst/>
            <a:rect l="l" t="t" r="r" b="b"/>
            <a:pathLst>
              <a:path w="8537389" h="2751940">
                <a:moveTo>
                  <a:pt x="0" y="0"/>
                </a:moveTo>
                <a:lnTo>
                  <a:pt x="8537389" y="0"/>
                </a:lnTo>
                <a:lnTo>
                  <a:pt x="8537389" y="2751940"/>
                </a:lnTo>
                <a:lnTo>
                  <a:pt x="0" y="2751940"/>
                </a:lnTo>
                <a:lnTo>
                  <a:pt x="0" y="0"/>
                </a:lnTo>
                <a:close/>
              </a:path>
            </a:pathLst>
          </a:custGeom>
          <a:blipFill>
            <a:blip r:embed="rId3"/>
            <a:stretch>
              <a:fillRect/>
            </a:stretch>
          </a:blipFill>
        </p:spPr>
        <p:txBody>
          <a:bodyPr/>
          <a:lstStyle/>
          <a:p>
            <a:endParaRPr lang="en-IN"/>
          </a:p>
        </p:txBody>
      </p:sp>
      <p:sp>
        <p:nvSpPr>
          <p:cNvPr id="4" name="TextBox 4"/>
          <p:cNvSpPr txBox="1"/>
          <p:nvPr/>
        </p:nvSpPr>
        <p:spPr>
          <a:xfrm>
            <a:off x="0" y="262512"/>
            <a:ext cx="9673734" cy="2266242"/>
          </a:xfrm>
          <a:prstGeom prst="rect">
            <a:avLst/>
          </a:prstGeom>
        </p:spPr>
        <p:txBody>
          <a:bodyPr lIns="0" tIns="0" rIns="0" bIns="0" rtlCol="0" anchor="t">
            <a:spAutoFit/>
          </a:bodyPr>
          <a:lstStyle/>
          <a:p>
            <a:pPr algn="ctr">
              <a:lnSpc>
                <a:spcPts val="5808"/>
              </a:lnSpc>
            </a:pPr>
            <a:r>
              <a:rPr lang="en-US" sz="4148">
                <a:solidFill>
                  <a:srgbClr val="213559"/>
                </a:solidFill>
                <a:latin typeface="Times New Roman Bold"/>
              </a:rPr>
              <a:t>CUSTOMIZATION OF PROJECT &amp; CODE SNIPPETS</a:t>
            </a:r>
          </a:p>
          <a:p>
            <a:pPr>
              <a:lnSpc>
                <a:spcPts val="5808"/>
              </a:lnSpc>
            </a:pPr>
            <a:endParaRPr lang="en-US" sz="4148">
              <a:solidFill>
                <a:srgbClr val="213559"/>
              </a:solidFill>
              <a:latin typeface="Times New Roman Bold"/>
            </a:endParaRPr>
          </a:p>
        </p:txBody>
      </p:sp>
      <p:sp>
        <p:nvSpPr>
          <p:cNvPr id="5" name="TextBox 5"/>
          <p:cNvSpPr txBox="1"/>
          <p:nvPr/>
        </p:nvSpPr>
        <p:spPr>
          <a:xfrm>
            <a:off x="481436" y="2490654"/>
            <a:ext cx="14311814" cy="3482859"/>
          </a:xfrm>
          <a:prstGeom prst="rect">
            <a:avLst/>
          </a:prstGeom>
        </p:spPr>
        <p:txBody>
          <a:bodyPr lIns="0" tIns="0" rIns="0" bIns="0" rtlCol="0" anchor="t">
            <a:spAutoFit/>
          </a:bodyPr>
          <a:lstStyle/>
          <a:p>
            <a:pPr algn="just">
              <a:lnSpc>
                <a:spcPts val="3850"/>
              </a:lnSpc>
              <a:spcBef>
                <a:spcPct val="0"/>
              </a:spcBef>
            </a:pPr>
            <a:r>
              <a:rPr lang="en-US" sz="3500">
                <a:solidFill>
                  <a:srgbClr val="213559"/>
                </a:solidFill>
                <a:latin typeface="Times New Roman Bold"/>
              </a:rPr>
              <a:t>4.Statistical Information:</a:t>
            </a:r>
            <a:r>
              <a:rPr lang="en-US" sz="3500">
                <a:solidFill>
                  <a:srgbClr val="213559"/>
                </a:solidFill>
                <a:latin typeface="Times New Roman"/>
              </a:rPr>
              <a:t> The df.info() function displays essential information about the DataFrame, including column names, data types, and memory usage.</a:t>
            </a:r>
          </a:p>
          <a:p>
            <a:pPr algn="just">
              <a:lnSpc>
                <a:spcPts val="3850"/>
              </a:lnSpc>
              <a:spcBef>
                <a:spcPct val="0"/>
              </a:spcBef>
            </a:pPr>
            <a:r>
              <a:rPr lang="en-US" sz="3500">
                <a:solidFill>
                  <a:srgbClr val="213559"/>
                </a:solidFill>
                <a:latin typeface="Times New Roman Bold"/>
              </a:rPr>
              <a:t>5.Checking for Missing Values:</a:t>
            </a:r>
            <a:r>
              <a:rPr lang="en-US" sz="3500">
                <a:solidFill>
                  <a:srgbClr val="213559"/>
                </a:solidFill>
                <a:latin typeface="Times New Roman"/>
              </a:rPr>
              <a:t> The df.isna().sum() function is used to check for any missing values in the dataset. In this case, there are no missing values.</a:t>
            </a:r>
          </a:p>
          <a:p>
            <a:pPr algn="just">
              <a:lnSpc>
                <a:spcPts val="3850"/>
              </a:lnSpc>
              <a:spcBef>
                <a:spcPct val="0"/>
              </a:spcBef>
            </a:pPr>
            <a:endParaRPr lang="en-US" sz="3500">
              <a:solidFill>
                <a:srgbClr val="213559"/>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9476234" y="5143500"/>
            <a:ext cx="7964592" cy="3284615"/>
          </a:xfrm>
          <a:custGeom>
            <a:avLst/>
            <a:gdLst/>
            <a:ahLst/>
            <a:cxnLst/>
            <a:rect l="l" t="t" r="r" b="b"/>
            <a:pathLst>
              <a:path w="7964592" h="3284615">
                <a:moveTo>
                  <a:pt x="0" y="0"/>
                </a:moveTo>
                <a:lnTo>
                  <a:pt x="7964593" y="0"/>
                </a:lnTo>
                <a:lnTo>
                  <a:pt x="7964593" y="3284615"/>
                </a:lnTo>
                <a:lnTo>
                  <a:pt x="0" y="3284615"/>
                </a:lnTo>
                <a:lnTo>
                  <a:pt x="0" y="0"/>
                </a:lnTo>
                <a:close/>
              </a:path>
            </a:pathLst>
          </a:custGeom>
          <a:blipFill>
            <a:blip r:embed="rId2"/>
            <a:stretch>
              <a:fillRect/>
            </a:stretch>
          </a:blipFill>
        </p:spPr>
        <p:txBody>
          <a:bodyPr/>
          <a:lstStyle/>
          <a:p>
            <a:endParaRPr lang="en-IN"/>
          </a:p>
        </p:txBody>
      </p:sp>
      <p:sp>
        <p:nvSpPr>
          <p:cNvPr id="3" name="Freeform 3"/>
          <p:cNvSpPr/>
          <p:nvPr/>
        </p:nvSpPr>
        <p:spPr>
          <a:xfrm>
            <a:off x="9476234" y="1795362"/>
            <a:ext cx="7964592" cy="3174008"/>
          </a:xfrm>
          <a:custGeom>
            <a:avLst/>
            <a:gdLst/>
            <a:ahLst/>
            <a:cxnLst/>
            <a:rect l="l" t="t" r="r" b="b"/>
            <a:pathLst>
              <a:path w="7964592" h="3174008">
                <a:moveTo>
                  <a:pt x="0" y="0"/>
                </a:moveTo>
                <a:lnTo>
                  <a:pt x="7964593" y="0"/>
                </a:lnTo>
                <a:lnTo>
                  <a:pt x="7964593" y="3174008"/>
                </a:lnTo>
                <a:lnTo>
                  <a:pt x="0" y="3174008"/>
                </a:lnTo>
                <a:lnTo>
                  <a:pt x="0" y="0"/>
                </a:lnTo>
                <a:close/>
              </a:path>
            </a:pathLst>
          </a:custGeom>
          <a:blipFill>
            <a:blip r:embed="rId3"/>
            <a:stretch>
              <a:fillRect/>
            </a:stretch>
          </a:blipFill>
        </p:spPr>
        <p:txBody>
          <a:bodyPr/>
          <a:lstStyle/>
          <a:p>
            <a:endParaRPr lang="en-IN"/>
          </a:p>
        </p:txBody>
      </p:sp>
      <p:sp>
        <p:nvSpPr>
          <p:cNvPr id="4" name="Freeform 4"/>
          <p:cNvSpPr/>
          <p:nvPr/>
        </p:nvSpPr>
        <p:spPr>
          <a:xfrm>
            <a:off x="14105891" y="1795362"/>
            <a:ext cx="4182109" cy="2600507"/>
          </a:xfrm>
          <a:custGeom>
            <a:avLst/>
            <a:gdLst/>
            <a:ahLst/>
            <a:cxnLst/>
            <a:rect l="l" t="t" r="r" b="b"/>
            <a:pathLst>
              <a:path w="4182109" h="2600507">
                <a:moveTo>
                  <a:pt x="0" y="0"/>
                </a:moveTo>
                <a:lnTo>
                  <a:pt x="4182109" y="0"/>
                </a:lnTo>
                <a:lnTo>
                  <a:pt x="4182109" y="2600507"/>
                </a:lnTo>
                <a:lnTo>
                  <a:pt x="0" y="2600507"/>
                </a:lnTo>
                <a:lnTo>
                  <a:pt x="0" y="0"/>
                </a:lnTo>
                <a:close/>
              </a:path>
            </a:pathLst>
          </a:custGeom>
          <a:blipFill>
            <a:blip r:embed="rId4"/>
            <a:stretch>
              <a:fillRect l="-14313" r="-14313" b="-863"/>
            </a:stretch>
          </a:blipFill>
        </p:spPr>
        <p:txBody>
          <a:bodyPr/>
          <a:lstStyle/>
          <a:p>
            <a:endParaRPr lang="en-IN"/>
          </a:p>
        </p:txBody>
      </p:sp>
      <p:sp>
        <p:nvSpPr>
          <p:cNvPr id="5" name="Freeform 5"/>
          <p:cNvSpPr/>
          <p:nvPr/>
        </p:nvSpPr>
        <p:spPr>
          <a:xfrm>
            <a:off x="14007660" y="5143500"/>
            <a:ext cx="4378570" cy="2460299"/>
          </a:xfrm>
          <a:custGeom>
            <a:avLst/>
            <a:gdLst/>
            <a:ahLst/>
            <a:cxnLst/>
            <a:rect l="l" t="t" r="r" b="b"/>
            <a:pathLst>
              <a:path w="4378570" h="2460299">
                <a:moveTo>
                  <a:pt x="0" y="0"/>
                </a:moveTo>
                <a:lnTo>
                  <a:pt x="4378570" y="0"/>
                </a:lnTo>
                <a:lnTo>
                  <a:pt x="4378570" y="2460299"/>
                </a:lnTo>
                <a:lnTo>
                  <a:pt x="0" y="2460299"/>
                </a:lnTo>
                <a:lnTo>
                  <a:pt x="0" y="0"/>
                </a:lnTo>
                <a:close/>
              </a:path>
            </a:pathLst>
          </a:custGeom>
          <a:blipFill>
            <a:blip r:embed="rId5"/>
            <a:stretch>
              <a:fillRect/>
            </a:stretch>
          </a:blipFill>
        </p:spPr>
        <p:txBody>
          <a:bodyPr/>
          <a:lstStyle/>
          <a:p>
            <a:endParaRPr lang="en-IN"/>
          </a:p>
        </p:txBody>
      </p:sp>
      <p:sp>
        <p:nvSpPr>
          <p:cNvPr id="6" name="TextBox 6"/>
          <p:cNvSpPr txBox="1"/>
          <p:nvPr/>
        </p:nvSpPr>
        <p:spPr>
          <a:xfrm>
            <a:off x="0" y="262512"/>
            <a:ext cx="9673734" cy="1532850"/>
          </a:xfrm>
          <a:prstGeom prst="rect">
            <a:avLst/>
          </a:prstGeom>
        </p:spPr>
        <p:txBody>
          <a:bodyPr lIns="0" tIns="0" rIns="0" bIns="0" rtlCol="0" anchor="t">
            <a:spAutoFit/>
          </a:bodyPr>
          <a:lstStyle/>
          <a:p>
            <a:pPr algn="ctr">
              <a:lnSpc>
                <a:spcPts val="5808"/>
              </a:lnSpc>
            </a:pPr>
            <a:r>
              <a:rPr lang="en-US" sz="4148">
                <a:solidFill>
                  <a:srgbClr val="213559"/>
                </a:solidFill>
                <a:latin typeface="Times New Roman Bold"/>
              </a:rPr>
              <a:t>MODELLING AND INSIGHTS</a:t>
            </a:r>
          </a:p>
          <a:p>
            <a:pPr>
              <a:lnSpc>
                <a:spcPts val="5808"/>
              </a:lnSpc>
            </a:pPr>
            <a:endParaRPr lang="en-US" sz="4148">
              <a:solidFill>
                <a:srgbClr val="213559"/>
              </a:solidFill>
              <a:latin typeface="Times New Roman Bold"/>
            </a:endParaRPr>
          </a:p>
        </p:txBody>
      </p:sp>
      <p:sp>
        <p:nvSpPr>
          <p:cNvPr id="7" name="TextBox 7"/>
          <p:cNvSpPr txBox="1"/>
          <p:nvPr/>
        </p:nvSpPr>
        <p:spPr>
          <a:xfrm>
            <a:off x="974184" y="1974060"/>
            <a:ext cx="8169816" cy="6864349"/>
          </a:xfrm>
          <a:prstGeom prst="rect">
            <a:avLst/>
          </a:prstGeom>
        </p:spPr>
        <p:txBody>
          <a:bodyPr lIns="0" tIns="0" rIns="0" bIns="0" rtlCol="0" anchor="t">
            <a:spAutoFit/>
          </a:bodyPr>
          <a:lstStyle/>
          <a:p>
            <a:pPr algn="just">
              <a:lnSpc>
                <a:spcPts val="4900"/>
              </a:lnSpc>
            </a:pPr>
            <a:r>
              <a:rPr lang="en-US" sz="3500">
                <a:solidFill>
                  <a:srgbClr val="213559"/>
                </a:solidFill>
                <a:latin typeface="Times New Roman Bold"/>
              </a:rPr>
              <a:t>Sales and Profit by Region:</a:t>
            </a:r>
          </a:p>
          <a:p>
            <a:pPr marL="755651" lvl="1" indent="-377825" algn="just">
              <a:lnSpc>
                <a:spcPts val="4900"/>
              </a:lnSpc>
              <a:buFont typeface="Arial"/>
              <a:buChar char="•"/>
            </a:pPr>
            <a:r>
              <a:rPr lang="en-US" sz="3500">
                <a:solidFill>
                  <a:srgbClr val="213559"/>
                </a:solidFill>
                <a:latin typeface="Times New Roman"/>
              </a:rPr>
              <a:t>The bar charts display the total sales and profit for each region. "South" region has the highest sales and profit, while "West" region follows closely.</a:t>
            </a:r>
          </a:p>
          <a:p>
            <a:pPr marL="755651" lvl="1" indent="-377825" algn="just">
              <a:lnSpc>
                <a:spcPts val="4900"/>
              </a:lnSpc>
              <a:buFont typeface="Arial"/>
              <a:buChar char="•"/>
            </a:pPr>
            <a:r>
              <a:rPr lang="en-US" sz="3500">
                <a:solidFill>
                  <a:srgbClr val="213559"/>
                </a:solidFill>
                <a:latin typeface="Times New Roman"/>
              </a:rPr>
              <a:t>The pie charts represent the sales and profit distribution across regions as percentages, showing the relative contribution of each region to the overall sales and profit.</a:t>
            </a:r>
          </a:p>
          <a:p>
            <a:pPr algn="just">
              <a:lnSpc>
                <a:spcPts val="4900"/>
              </a:lnSpc>
            </a:pPr>
            <a:endParaRPr lang="en-US" sz="3500">
              <a:solidFill>
                <a:srgbClr val="213559"/>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58010" y="2310543"/>
            <a:ext cx="4278857" cy="3487561"/>
          </a:xfrm>
          <a:custGeom>
            <a:avLst/>
            <a:gdLst/>
            <a:ahLst/>
            <a:cxnLst/>
            <a:rect l="l" t="t" r="r" b="b"/>
            <a:pathLst>
              <a:path w="4278857" h="3487561">
                <a:moveTo>
                  <a:pt x="0" y="0"/>
                </a:moveTo>
                <a:lnTo>
                  <a:pt x="4278857" y="0"/>
                </a:lnTo>
                <a:lnTo>
                  <a:pt x="4278857" y="3487562"/>
                </a:lnTo>
                <a:lnTo>
                  <a:pt x="0" y="3487562"/>
                </a:lnTo>
                <a:lnTo>
                  <a:pt x="0" y="0"/>
                </a:lnTo>
                <a:close/>
              </a:path>
            </a:pathLst>
          </a:custGeom>
          <a:blipFill>
            <a:blip r:embed="rId2"/>
            <a:stretch>
              <a:fillRect/>
            </a:stretch>
          </a:blipFill>
        </p:spPr>
        <p:txBody>
          <a:bodyPr/>
          <a:lstStyle/>
          <a:p>
            <a:endParaRPr lang="en-IN"/>
          </a:p>
        </p:txBody>
      </p:sp>
      <p:sp>
        <p:nvSpPr>
          <p:cNvPr id="3" name="Freeform 3"/>
          <p:cNvSpPr/>
          <p:nvPr/>
        </p:nvSpPr>
        <p:spPr>
          <a:xfrm>
            <a:off x="5549107" y="2316267"/>
            <a:ext cx="4495537" cy="3481837"/>
          </a:xfrm>
          <a:custGeom>
            <a:avLst/>
            <a:gdLst/>
            <a:ahLst/>
            <a:cxnLst/>
            <a:rect l="l" t="t" r="r" b="b"/>
            <a:pathLst>
              <a:path w="4495537" h="3481837">
                <a:moveTo>
                  <a:pt x="0" y="0"/>
                </a:moveTo>
                <a:lnTo>
                  <a:pt x="4495537" y="0"/>
                </a:lnTo>
                <a:lnTo>
                  <a:pt x="4495537" y="3481838"/>
                </a:lnTo>
                <a:lnTo>
                  <a:pt x="0" y="3481838"/>
                </a:lnTo>
                <a:lnTo>
                  <a:pt x="0" y="0"/>
                </a:lnTo>
                <a:close/>
              </a:path>
            </a:pathLst>
          </a:custGeom>
          <a:blipFill>
            <a:blip r:embed="rId3"/>
            <a:stretch>
              <a:fillRect/>
            </a:stretch>
          </a:blipFill>
        </p:spPr>
        <p:txBody>
          <a:bodyPr/>
          <a:lstStyle/>
          <a:p>
            <a:endParaRPr lang="en-IN"/>
          </a:p>
        </p:txBody>
      </p:sp>
      <p:sp>
        <p:nvSpPr>
          <p:cNvPr id="4" name="Freeform 4"/>
          <p:cNvSpPr/>
          <p:nvPr/>
        </p:nvSpPr>
        <p:spPr>
          <a:xfrm>
            <a:off x="10756885" y="2316267"/>
            <a:ext cx="4436980" cy="3487561"/>
          </a:xfrm>
          <a:custGeom>
            <a:avLst/>
            <a:gdLst/>
            <a:ahLst/>
            <a:cxnLst/>
            <a:rect l="l" t="t" r="r" b="b"/>
            <a:pathLst>
              <a:path w="4436980" h="3487561">
                <a:moveTo>
                  <a:pt x="0" y="0"/>
                </a:moveTo>
                <a:lnTo>
                  <a:pt x="4436979" y="0"/>
                </a:lnTo>
                <a:lnTo>
                  <a:pt x="4436979" y="3487562"/>
                </a:lnTo>
                <a:lnTo>
                  <a:pt x="0" y="3487562"/>
                </a:lnTo>
                <a:lnTo>
                  <a:pt x="0" y="0"/>
                </a:lnTo>
                <a:close/>
              </a:path>
            </a:pathLst>
          </a:custGeom>
          <a:blipFill>
            <a:blip r:embed="rId4"/>
            <a:stretch>
              <a:fillRect/>
            </a:stretch>
          </a:blipFill>
        </p:spPr>
        <p:txBody>
          <a:bodyPr/>
          <a:lstStyle/>
          <a:p>
            <a:endParaRPr lang="en-IN"/>
          </a:p>
        </p:txBody>
      </p:sp>
      <p:sp>
        <p:nvSpPr>
          <p:cNvPr id="5" name="Freeform 5"/>
          <p:cNvSpPr/>
          <p:nvPr/>
        </p:nvSpPr>
        <p:spPr>
          <a:xfrm>
            <a:off x="610570" y="6138798"/>
            <a:ext cx="4167013" cy="3466540"/>
          </a:xfrm>
          <a:custGeom>
            <a:avLst/>
            <a:gdLst/>
            <a:ahLst/>
            <a:cxnLst/>
            <a:rect l="l" t="t" r="r" b="b"/>
            <a:pathLst>
              <a:path w="4167013" h="3466540">
                <a:moveTo>
                  <a:pt x="0" y="0"/>
                </a:moveTo>
                <a:lnTo>
                  <a:pt x="4167012" y="0"/>
                </a:lnTo>
                <a:lnTo>
                  <a:pt x="4167012" y="3466541"/>
                </a:lnTo>
                <a:lnTo>
                  <a:pt x="0" y="3466541"/>
                </a:lnTo>
                <a:lnTo>
                  <a:pt x="0" y="0"/>
                </a:lnTo>
                <a:close/>
              </a:path>
            </a:pathLst>
          </a:custGeom>
          <a:blipFill>
            <a:blip r:embed="rId5"/>
            <a:stretch>
              <a:fillRect r="-14651"/>
            </a:stretch>
          </a:blipFill>
        </p:spPr>
        <p:txBody>
          <a:bodyPr/>
          <a:lstStyle/>
          <a:p>
            <a:endParaRPr lang="en-IN"/>
          </a:p>
        </p:txBody>
      </p:sp>
      <p:sp>
        <p:nvSpPr>
          <p:cNvPr id="6" name="Freeform 6"/>
          <p:cNvSpPr/>
          <p:nvPr/>
        </p:nvSpPr>
        <p:spPr>
          <a:xfrm>
            <a:off x="5549107" y="6138798"/>
            <a:ext cx="4495537" cy="3241412"/>
          </a:xfrm>
          <a:custGeom>
            <a:avLst/>
            <a:gdLst/>
            <a:ahLst/>
            <a:cxnLst/>
            <a:rect l="l" t="t" r="r" b="b"/>
            <a:pathLst>
              <a:path w="4495537" h="3241412">
                <a:moveTo>
                  <a:pt x="0" y="0"/>
                </a:moveTo>
                <a:lnTo>
                  <a:pt x="4495537" y="0"/>
                </a:lnTo>
                <a:lnTo>
                  <a:pt x="4495537" y="3241413"/>
                </a:lnTo>
                <a:lnTo>
                  <a:pt x="0" y="3241413"/>
                </a:lnTo>
                <a:lnTo>
                  <a:pt x="0" y="0"/>
                </a:lnTo>
                <a:close/>
              </a:path>
            </a:pathLst>
          </a:custGeom>
          <a:blipFill>
            <a:blip r:embed="rId6"/>
            <a:stretch>
              <a:fillRect t="-7623" b="-7623"/>
            </a:stretch>
          </a:blipFill>
        </p:spPr>
        <p:txBody>
          <a:bodyPr/>
          <a:lstStyle/>
          <a:p>
            <a:endParaRPr lang="en-IN"/>
          </a:p>
        </p:txBody>
      </p:sp>
      <p:sp>
        <p:nvSpPr>
          <p:cNvPr id="7" name="Freeform 7"/>
          <p:cNvSpPr/>
          <p:nvPr/>
        </p:nvSpPr>
        <p:spPr>
          <a:xfrm>
            <a:off x="10816169" y="6138798"/>
            <a:ext cx="4377695" cy="3143621"/>
          </a:xfrm>
          <a:custGeom>
            <a:avLst/>
            <a:gdLst/>
            <a:ahLst/>
            <a:cxnLst/>
            <a:rect l="l" t="t" r="r" b="b"/>
            <a:pathLst>
              <a:path w="4377695" h="3143621">
                <a:moveTo>
                  <a:pt x="0" y="0"/>
                </a:moveTo>
                <a:lnTo>
                  <a:pt x="4377695" y="0"/>
                </a:lnTo>
                <a:lnTo>
                  <a:pt x="4377695" y="3143622"/>
                </a:lnTo>
                <a:lnTo>
                  <a:pt x="0" y="3143622"/>
                </a:lnTo>
                <a:lnTo>
                  <a:pt x="0" y="0"/>
                </a:lnTo>
                <a:close/>
              </a:path>
            </a:pathLst>
          </a:custGeom>
          <a:blipFill>
            <a:blip r:embed="rId7"/>
            <a:stretch>
              <a:fillRect t="-7265" b="-7265"/>
            </a:stretch>
          </a:blipFill>
        </p:spPr>
        <p:txBody>
          <a:bodyPr/>
          <a:lstStyle/>
          <a:p>
            <a:endParaRPr lang="en-IN"/>
          </a:p>
        </p:txBody>
      </p:sp>
      <p:sp>
        <p:nvSpPr>
          <p:cNvPr id="8" name="TextBox 8"/>
          <p:cNvSpPr txBox="1"/>
          <p:nvPr/>
        </p:nvSpPr>
        <p:spPr>
          <a:xfrm>
            <a:off x="0" y="262512"/>
            <a:ext cx="9673734" cy="1532850"/>
          </a:xfrm>
          <a:prstGeom prst="rect">
            <a:avLst/>
          </a:prstGeom>
        </p:spPr>
        <p:txBody>
          <a:bodyPr lIns="0" tIns="0" rIns="0" bIns="0" rtlCol="0" anchor="t">
            <a:spAutoFit/>
          </a:bodyPr>
          <a:lstStyle/>
          <a:p>
            <a:pPr algn="ctr">
              <a:lnSpc>
                <a:spcPts val="5808"/>
              </a:lnSpc>
            </a:pPr>
            <a:r>
              <a:rPr lang="en-US" sz="4148">
                <a:solidFill>
                  <a:srgbClr val="213559"/>
                </a:solidFill>
                <a:latin typeface="Times New Roman Bold"/>
              </a:rPr>
              <a:t>MODELLING AND INSIGHTS</a:t>
            </a:r>
          </a:p>
          <a:p>
            <a:pPr>
              <a:lnSpc>
                <a:spcPts val="5808"/>
              </a:lnSpc>
            </a:pPr>
            <a:endParaRPr lang="en-US" sz="4148">
              <a:solidFill>
                <a:srgbClr val="213559"/>
              </a:solidFill>
              <a:latin typeface="Times New Roman Bold"/>
            </a:endParaRPr>
          </a:p>
        </p:txBody>
      </p:sp>
      <p:sp>
        <p:nvSpPr>
          <p:cNvPr id="9" name="TextBox 9"/>
          <p:cNvSpPr txBox="1"/>
          <p:nvPr/>
        </p:nvSpPr>
        <p:spPr>
          <a:xfrm>
            <a:off x="163185" y="1086087"/>
            <a:ext cx="6466215" cy="1665473"/>
          </a:xfrm>
          <a:prstGeom prst="rect">
            <a:avLst/>
          </a:prstGeom>
        </p:spPr>
        <p:txBody>
          <a:bodyPr wrap="square" lIns="0" tIns="0" rIns="0" bIns="0" rtlCol="0" anchor="t">
            <a:spAutoFit/>
          </a:bodyPr>
          <a:lstStyle/>
          <a:p>
            <a:pPr marL="626114" lvl="1" indent="-313057" algn="just">
              <a:lnSpc>
                <a:spcPts val="3190"/>
              </a:lnSpc>
              <a:buFont typeface="Arial"/>
              <a:buChar char="•"/>
            </a:pPr>
            <a:r>
              <a:rPr lang="en-US" sz="2900" dirty="0">
                <a:solidFill>
                  <a:srgbClr val="213559"/>
                </a:solidFill>
                <a:latin typeface="Times New Roman Bold"/>
              </a:rPr>
              <a:t>Sales and Profit by Segment</a:t>
            </a:r>
          </a:p>
          <a:p>
            <a:pPr marL="626114" lvl="1" indent="-313057" algn="just">
              <a:lnSpc>
                <a:spcPts val="3190"/>
              </a:lnSpc>
              <a:buFont typeface="Arial"/>
              <a:buChar char="•"/>
            </a:pPr>
            <a:r>
              <a:rPr lang="en-US" sz="2900" dirty="0">
                <a:solidFill>
                  <a:srgbClr val="213559"/>
                </a:solidFill>
                <a:latin typeface="Times New Roman Bold"/>
              </a:rPr>
              <a:t>Sales and Profit by Category</a:t>
            </a:r>
          </a:p>
          <a:p>
            <a:pPr marL="626114" lvl="1" indent="-313057" algn="just">
              <a:lnSpc>
                <a:spcPts val="3190"/>
              </a:lnSpc>
              <a:buFont typeface="Arial"/>
              <a:buChar char="•"/>
            </a:pPr>
            <a:r>
              <a:rPr lang="en-US" sz="2900" dirty="0">
                <a:solidFill>
                  <a:srgbClr val="213559"/>
                </a:solidFill>
                <a:latin typeface="Times New Roman Bold"/>
              </a:rPr>
              <a:t>Sales and Profit by State</a:t>
            </a:r>
          </a:p>
          <a:p>
            <a:pPr algn="just">
              <a:lnSpc>
                <a:spcPts val="3190"/>
              </a:lnSpc>
            </a:pPr>
            <a:endParaRPr lang="en-US" sz="2900" dirty="0">
              <a:solidFill>
                <a:srgbClr val="213559"/>
              </a:solidFill>
              <a:latin typeface="Times New Roman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4404924" y="3348242"/>
            <a:ext cx="9478152" cy="6416217"/>
          </a:xfrm>
          <a:custGeom>
            <a:avLst/>
            <a:gdLst/>
            <a:ahLst/>
            <a:cxnLst/>
            <a:rect l="l" t="t" r="r" b="b"/>
            <a:pathLst>
              <a:path w="9478152" h="6416217">
                <a:moveTo>
                  <a:pt x="0" y="0"/>
                </a:moveTo>
                <a:lnTo>
                  <a:pt x="9478152" y="0"/>
                </a:lnTo>
                <a:lnTo>
                  <a:pt x="9478152" y="6416217"/>
                </a:lnTo>
                <a:lnTo>
                  <a:pt x="0" y="6416217"/>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262512"/>
            <a:ext cx="9673734" cy="1532850"/>
          </a:xfrm>
          <a:prstGeom prst="rect">
            <a:avLst/>
          </a:prstGeom>
        </p:spPr>
        <p:txBody>
          <a:bodyPr lIns="0" tIns="0" rIns="0" bIns="0" rtlCol="0" anchor="t">
            <a:spAutoFit/>
          </a:bodyPr>
          <a:lstStyle/>
          <a:p>
            <a:pPr algn="ctr">
              <a:lnSpc>
                <a:spcPts val="5808"/>
              </a:lnSpc>
            </a:pPr>
            <a:r>
              <a:rPr lang="en-US" sz="4148">
                <a:solidFill>
                  <a:srgbClr val="213559"/>
                </a:solidFill>
                <a:latin typeface="Times New Roman Bold"/>
              </a:rPr>
              <a:t>MODELLING AND INSIGHTS</a:t>
            </a:r>
          </a:p>
          <a:p>
            <a:pPr>
              <a:lnSpc>
                <a:spcPts val="5808"/>
              </a:lnSpc>
            </a:pPr>
            <a:endParaRPr lang="en-US" sz="4148">
              <a:solidFill>
                <a:srgbClr val="213559"/>
              </a:solidFill>
              <a:latin typeface="Times New Roman Bold"/>
            </a:endParaRPr>
          </a:p>
        </p:txBody>
      </p:sp>
      <p:sp>
        <p:nvSpPr>
          <p:cNvPr id="4" name="TextBox 4"/>
          <p:cNvSpPr txBox="1"/>
          <p:nvPr/>
        </p:nvSpPr>
        <p:spPr>
          <a:xfrm>
            <a:off x="529734" y="1757262"/>
            <a:ext cx="17417029" cy="1930929"/>
          </a:xfrm>
          <a:prstGeom prst="rect">
            <a:avLst/>
          </a:prstGeom>
        </p:spPr>
        <p:txBody>
          <a:bodyPr lIns="0" tIns="0" rIns="0" bIns="0" rtlCol="0" anchor="t">
            <a:spAutoFit/>
          </a:bodyPr>
          <a:lstStyle/>
          <a:p>
            <a:pPr algn="just">
              <a:lnSpc>
                <a:spcPts val="3666"/>
              </a:lnSpc>
              <a:spcBef>
                <a:spcPct val="0"/>
              </a:spcBef>
            </a:pPr>
            <a:r>
              <a:rPr lang="en-US" sz="3333">
                <a:solidFill>
                  <a:srgbClr val="213559"/>
                </a:solidFill>
                <a:latin typeface="Times New Roman Bold"/>
              </a:rPr>
              <a:t>Total Sales by Category:</a:t>
            </a:r>
          </a:p>
          <a:p>
            <a:pPr marL="719662" lvl="1" indent="-359831" algn="just">
              <a:lnSpc>
                <a:spcPts val="3666"/>
              </a:lnSpc>
              <a:spcBef>
                <a:spcPct val="0"/>
              </a:spcBef>
              <a:buFont typeface="Arial"/>
              <a:buChar char="•"/>
            </a:pPr>
            <a:r>
              <a:rPr lang="en-US" sz="3333">
                <a:solidFill>
                  <a:srgbClr val="213559"/>
                </a:solidFill>
                <a:latin typeface="Times New Roman"/>
              </a:rPr>
              <a:t>The bar chart presents the total sales for each category in descending order. "Technology" category dominates in terms of sales, followed by "Furniture" and "Office Supplies."</a:t>
            </a:r>
          </a:p>
          <a:p>
            <a:pPr algn="just">
              <a:lnSpc>
                <a:spcPts val="3666"/>
              </a:lnSpc>
            </a:pPr>
            <a:endParaRPr lang="en-US" sz="3333">
              <a:solidFill>
                <a:srgbClr val="213559"/>
              </a:solidFill>
              <a:latin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857250"/>
            <a:ext cx="9673734" cy="1532850"/>
          </a:xfrm>
          <a:prstGeom prst="rect">
            <a:avLst/>
          </a:prstGeom>
        </p:spPr>
        <p:txBody>
          <a:bodyPr lIns="0" tIns="0" rIns="0" bIns="0" rtlCol="0" anchor="t">
            <a:spAutoFit/>
          </a:bodyPr>
          <a:lstStyle/>
          <a:p>
            <a:pPr>
              <a:lnSpc>
                <a:spcPts val="5808"/>
              </a:lnSpc>
            </a:pPr>
            <a:r>
              <a:rPr lang="en-US" sz="4148">
                <a:solidFill>
                  <a:srgbClr val="213559"/>
                </a:solidFill>
                <a:latin typeface="Times New Roman Bold"/>
              </a:rPr>
              <a:t>INSIGHTS</a:t>
            </a:r>
          </a:p>
          <a:p>
            <a:pPr>
              <a:lnSpc>
                <a:spcPts val="5808"/>
              </a:lnSpc>
            </a:pPr>
            <a:endParaRPr lang="en-US" sz="4148">
              <a:solidFill>
                <a:srgbClr val="213559"/>
              </a:solidFill>
              <a:latin typeface="Times New Roman Bold"/>
            </a:endParaRPr>
          </a:p>
        </p:txBody>
      </p:sp>
      <p:sp>
        <p:nvSpPr>
          <p:cNvPr id="3" name="TextBox 3"/>
          <p:cNvSpPr txBox="1"/>
          <p:nvPr/>
        </p:nvSpPr>
        <p:spPr>
          <a:xfrm>
            <a:off x="733596" y="1547475"/>
            <a:ext cx="16820809" cy="8857455"/>
          </a:xfrm>
          <a:prstGeom prst="rect">
            <a:avLst/>
          </a:prstGeom>
        </p:spPr>
        <p:txBody>
          <a:bodyPr lIns="0" tIns="0" rIns="0" bIns="0" rtlCol="0" anchor="t">
            <a:spAutoFit/>
          </a:bodyPr>
          <a:lstStyle/>
          <a:p>
            <a:pPr marL="893964" lvl="1" indent="-446982" algn="just">
              <a:lnSpc>
                <a:spcPts val="5796"/>
              </a:lnSpc>
              <a:buFont typeface="Arial"/>
              <a:buChar char="•"/>
            </a:pPr>
            <a:r>
              <a:rPr lang="en-US" sz="4140">
                <a:solidFill>
                  <a:srgbClr val="213559"/>
                </a:solidFill>
                <a:latin typeface="Times New Roman"/>
              </a:rPr>
              <a:t>The "South" region stands out with the highest sales and profit, indicating it is a lucrative market for the Superstore.</a:t>
            </a:r>
          </a:p>
          <a:p>
            <a:pPr marL="893964" lvl="1" indent="-446982" algn="just">
              <a:lnSpc>
                <a:spcPts val="5796"/>
              </a:lnSpc>
              <a:buFont typeface="Arial"/>
              <a:buChar char="•"/>
            </a:pPr>
            <a:r>
              <a:rPr lang="en-US" sz="4140">
                <a:solidFill>
                  <a:srgbClr val="213559"/>
                </a:solidFill>
                <a:latin typeface="Times New Roman"/>
              </a:rPr>
              <a:t>The "Consumer" segment drives the majority of sales and profit, suggesting a strong focus on consumer-centric strategies.</a:t>
            </a:r>
          </a:p>
          <a:p>
            <a:pPr marL="893964" lvl="1" indent="-446982" algn="just">
              <a:lnSpc>
                <a:spcPts val="5796"/>
              </a:lnSpc>
              <a:buFont typeface="Arial"/>
              <a:buChar char="•"/>
            </a:pPr>
            <a:r>
              <a:rPr lang="en-US" sz="4140">
                <a:solidFill>
                  <a:srgbClr val="213559"/>
                </a:solidFill>
                <a:latin typeface="Times New Roman"/>
              </a:rPr>
              <a:t>The "Technology" category shows the highest sales and profit, highlighting its significance in driving overall revenue.</a:t>
            </a:r>
          </a:p>
          <a:p>
            <a:pPr marL="893964" lvl="1" indent="-446982" algn="just">
              <a:lnSpc>
                <a:spcPts val="5796"/>
              </a:lnSpc>
              <a:buFont typeface="Arial"/>
              <a:buChar char="•"/>
            </a:pPr>
            <a:r>
              <a:rPr lang="en-US" sz="4140">
                <a:solidFill>
                  <a:srgbClr val="213559"/>
                </a:solidFill>
                <a:latin typeface="Times New Roman"/>
              </a:rPr>
              <a:t>Certain states, such as "California" and "New York," contribute significantly to the Superstore's sales and profitability.</a:t>
            </a:r>
          </a:p>
          <a:p>
            <a:pPr marL="893964" lvl="1" indent="-446982" algn="just">
              <a:lnSpc>
                <a:spcPts val="5796"/>
              </a:lnSpc>
              <a:buFont typeface="Arial"/>
              <a:buChar char="•"/>
            </a:pPr>
            <a:r>
              <a:rPr lang="en-US" sz="4140">
                <a:solidFill>
                  <a:srgbClr val="213559"/>
                </a:solidFill>
                <a:latin typeface="Times New Roman"/>
              </a:rPr>
              <a:t>The visualizations provide a clear overview of performance across different dimensions, enabling data-driven decision-making and targeted strategies.</a:t>
            </a:r>
          </a:p>
          <a:p>
            <a:pPr algn="just">
              <a:lnSpc>
                <a:spcPts val="5796"/>
              </a:lnSpc>
            </a:pPr>
            <a:endParaRPr lang="en-US" sz="4140">
              <a:solidFill>
                <a:srgbClr val="213559"/>
              </a:solid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356989"/>
            <a:ext cx="7443225" cy="671711"/>
          </a:xfrm>
          <a:prstGeom prst="rect">
            <a:avLst/>
          </a:prstGeom>
        </p:spPr>
        <p:txBody>
          <a:bodyPr lIns="0" tIns="0" rIns="0" bIns="0" rtlCol="0" anchor="t">
            <a:spAutoFit/>
          </a:bodyPr>
          <a:lstStyle/>
          <a:p>
            <a:pPr algn="ctr">
              <a:lnSpc>
                <a:spcPts val="4554"/>
              </a:lnSpc>
              <a:spcBef>
                <a:spcPct val="0"/>
              </a:spcBef>
            </a:pPr>
            <a:r>
              <a:rPr lang="en-US" sz="4140">
                <a:solidFill>
                  <a:srgbClr val="213559"/>
                </a:solidFill>
                <a:latin typeface="Times New Roman Bold"/>
              </a:rPr>
              <a:t>Results: Superstore Data Analysis</a:t>
            </a:r>
          </a:p>
        </p:txBody>
      </p:sp>
      <p:sp>
        <p:nvSpPr>
          <p:cNvPr id="3" name="TextBox 3"/>
          <p:cNvSpPr txBox="1"/>
          <p:nvPr/>
        </p:nvSpPr>
        <p:spPr>
          <a:xfrm>
            <a:off x="380383" y="1403615"/>
            <a:ext cx="17907617" cy="7568984"/>
          </a:xfrm>
          <a:prstGeom prst="rect">
            <a:avLst/>
          </a:prstGeom>
        </p:spPr>
        <p:txBody>
          <a:bodyPr lIns="0" tIns="0" rIns="0" bIns="0" rtlCol="0" anchor="t">
            <a:spAutoFit/>
          </a:bodyPr>
          <a:lstStyle/>
          <a:p>
            <a:pPr marL="755651" lvl="1" indent="-377825">
              <a:lnSpc>
                <a:spcPts val="3850"/>
              </a:lnSpc>
              <a:buFont typeface="Arial"/>
              <a:buChar char="•"/>
            </a:pPr>
            <a:r>
              <a:rPr lang="en-US" sz="3500">
                <a:solidFill>
                  <a:srgbClr val="213559"/>
                </a:solidFill>
                <a:latin typeface="Times New Roman Bold"/>
              </a:rPr>
              <a:t>Sales and Profit Analysis by Region:</a:t>
            </a:r>
          </a:p>
          <a:p>
            <a:pPr marL="1511301" lvl="2" indent="-503767">
              <a:lnSpc>
                <a:spcPts val="3850"/>
              </a:lnSpc>
              <a:buFont typeface="Arial"/>
              <a:buChar char="⚬"/>
            </a:pPr>
            <a:r>
              <a:rPr lang="en-US" sz="3500">
                <a:solidFill>
                  <a:srgbClr val="213559"/>
                </a:solidFill>
                <a:latin typeface="Times New Roman"/>
              </a:rPr>
              <a:t>The "South" region leads in both total sales and profit, indicating that it is the most lucrative market for the Superstore.</a:t>
            </a:r>
          </a:p>
          <a:p>
            <a:pPr marL="1511301" lvl="2" indent="-503767">
              <a:lnSpc>
                <a:spcPts val="3850"/>
              </a:lnSpc>
              <a:buFont typeface="Arial"/>
              <a:buChar char="⚬"/>
            </a:pPr>
            <a:r>
              <a:rPr lang="en-US" sz="3500">
                <a:solidFill>
                  <a:srgbClr val="213559"/>
                </a:solidFill>
                <a:latin typeface="Times New Roman"/>
              </a:rPr>
              <a:t>The "West" region closely follows with substantial sales and profit, suggesting it is also a key region for business growth.</a:t>
            </a:r>
          </a:p>
          <a:p>
            <a:pPr marL="755651" lvl="1" indent="-377825">
              <a:lnSpc>
                <a:spcPts val="3850"/>
              </a:lnSpc>
              <a:buFont typeface="Arial"/>
              <a:buChar char="•"/>
            </a:pPr>
            <a:r>
              <a:rPr lang="en-US" sz="3500">
                <a:solidFill>
                  <a:srgbClr val="213559"/>
                </a:solidFill>
                <a:latin typeface="Times New Roman Bold"/>
              </a:rPr>
              <a:t>Sales and Profit Analysis by Segment:</a:t>
            </a:r>
          </a:p>
          <a:p>
            <a:pPr marL="1511301" lvl="2" indent="-503767">
              <a:lnSpc>
                <a:spcPts val="3850"/>
              </a:lnSpc>
              <a:buFont typeface="Arial"/>
              <a:buChar char="⚬"/>
            </a:pPr>
            <a:r>
              <a:rPr lang="en-US" sz="3500">
                <a:solidFill>
                  <a:srgbClr val="213559"/>
                </a:solidFill>
                <a:latin typeface="Times New Roman"/>
              </a:rPr>
              <a:t>The "Consumer" segment accounts for the highest total sales and profit, signifying its significance in driving revenue.</a:t>
            </a:r>
          </a:p>
          <a:p>
            <a:pPr marL="1511301" lvl="2" indent="-503767">
              <a:lnSpc>
                <a:spcPts val="3850"/>
              </a:lnSpc>
              <a:buFont typeface="Arial"/>
              <a:buChar char="⚬"/>
            </a:pPr>
            <a:r>
              <a:rPr lang="en-US" sz="3500">
                <a:solidFill>
                  <a:srgbClr val="213559"/>
                </a:solidFill>
                <a:latin typeface="Times New Roman"/>
              </a:rPr>
              <a:t>The "Corporate" segment also contributes significantly to sales and profit, while the "Home Office" segment lags behind in comparison.</a:t>
            </a:r>
          </a:p>
          <a:p>
            <a:pPr marL="755651" lvl="1" indent="-377825">
              <a:lnSpc>
                <a:spcPts val="3850"/>
              </a:lnSpc>
              <a:buFont typeface="Arial"/>
              <a:buChar char="•"/>
            </a:pPr>
            <a:r>
              <a:rPr lang="en-US" sz="3500">
                <a:solidFill>
                  <a:srgbClr val="213559"/>
                </a:solidFill>
                <a:latin typeface="Times New Roman Bold"/>
              </a:rPr>
              <a:t>Sales and Profit Analysis by Category:</a:t>
            </a:r>
          </a:p>
          <a:p>
            <a:pPr marL="1511301" lvl="2" indent="-503767">
              <a:lnSpc>
                <a:spcPts val="3850"/>
              </a:lnSpc>
              <a:buFont typeface="Arial"/>
              <a:buChar char="⚬"/>
            </a:pPr>
            <a:r>
              <a:rPr lang="en-US" sz="3500">
                <a:solidFill>
                  <a:srgbClr val="213559"/>
                </a:solidFill>
                <a:latin typeface="Times New Roman"/>
              </a:rPr>
              <a:t>The "Technology" category dominates in terms of both total sales and profit, indicating its importance in the Superstore's revenue generation.</a:t>
            </a:r>
          </a:p>
          <a:p>
            <a:pPr marL="1511301" lvl="2" indent="-503767">
              <a:lnSpc>
                <a:spcPts val="4900"/>
              </a:lnSpc>
              <a:buFont typeface="Arial"/>
              <a:buChar char="⚬"/>
            </a:pPr>
            <a:r>
              <a:rPr lang="en-US" sz="3500">
                <a:solidFill>
                  <a:srgbClr val="213559"/>
                </a:solidFill>
                <a:latin typeface="Times New Roman"/>
              </a:rPr>
              <a:t>The "Furniture" category follows with notable sales and profit, while the "Office Supplies" category contributes significantly as well.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885825"/>
            <a:ext cx="17259300" cy="6245224"/>
          </a:xfrm>
          <a:prstGeom prst="rect">
            <a:avLst/>
          </a:prstGeom>
        </p:spPr>
        <p:txBody>
          <a:bodyPr lIns="0" tIns="0" rIns="0" bIns="0" rtlCol="0" anchor="t">
            <a:spAutoFit/>
          </a:bodyPr>
          <a:lstStyle/>
          <a:p>
            <a:pPr>
              <a:lnSpc>
                <a:spcPts val="4900"/>
              </a:lnSpc>
            </a:pPr>
            <a:r>
              <a:rPr lang="en-US" sz="3500">
                <a:solidFill>
                  <a:srgbClr val="213559"/>
                </a:solidFill>
                <a:latin typeface="Times New Roman Bold"/>
              </a:rPr>
              <a:t>4.Sales and Profit Analysis by State:</a:t>
            </a:r>
          </a:p>
          <a:p>
            <a:pPr marL="755651" lvl="1" indent="-377825">
              <a:lnSpc>
                <a:spcPts val="4900"/>
              </a:lnSpc>
              <a:buFont typeface="Arial"/>
              <a:buChar char="•"/>
            </a:pPr>
            <a:r>
              <a:rPr lang="en-US" sz="3500">
                <a:solidFill>
                  <a:srgbClr val="213559"/>
                </a:solidFill>
                <a:latin typeface="Times New Roman"/>
              </a:rPr>
              <a:t>States like "California" and "New York" stand out as major contributors to the Superstore's sales and profit.</a:t>
            </a:r>
          </a:p>
          <a:p>
            <a:pPr marL="755651" lvl="1" indent="-377825">
              <a:lnSpc>
                <a:spcPts val="4900"/>
              </a:lnSpc>
              <a:buFont typeface="Arial"/>
              <a:buChar char="•"/>
            </a:pPr>
            <a:r>
              <a:rPr lang="en-US" sz="3500">
                <a:solidFill>
                  <a:srgbClr val="213559"/>
                </a:solidFill>
                <a:latin typeface="Times New Roman"/>
              </a:rPr>
              <a:t>Some states exhibit relatively lower sales and profit figures, indicating potential areas for improvement and targeted strategies.</a:t>
            </a:r>
          </a:p>
          <a:p>
            <a:pPr>
              <a:lnSpc>
                <a:spcPts val="4900"/>
              </a:lnSpc>
            </a:pPr>
            <a:r>
              <a:rPr lang="en-US" sz="3500">
                <a:solidFill>
                  <a:srgbClr val="213559"/>
                </a:solidFill>
                <a:latin typeface="Times New Roman"/>
              </a:rPr>
              <a:t>5</a:t>
            </a:r>
            <a:r>
              <a:rPr lang="en-US" sz="3500">
                <a:solidFill>
                  <a:srgbClr val="213559"/>
                </a:solidFill>
                <a:latin typeface="Times New Roman Bold"/>
              </a:rPr>
              <a:t>.Total Sales by Category:</a:t>
            </a:r>
          </a:p>
          <a:p>
            <a:pPr marL="755651" lvl="1" indent="-377825">
              <a:lnSpc>
                <a:spcPts val="4900"/>
              </a:lnSpc>
              <a:buFont typeface="Arial"/>
              <a:buChar char="•"/>
            </a:pPr>
            <a:r>
              <a:rPr lang="en-US" sz="3500">
                <a:solidFill>
                  <a:srgbClr val="213559"/>
                </a:solidFill>
                <a:latin typeface="Times New Roman"/>
              </a:rPr>
              <a:t>The "Technology" category emerges as the top-performing category, significantly contributing to the Superstore's overall sales.</a:t>
            </a:r>
          </a:p>
          <a:p>
            <a:pPr marL="755651" lvl="1" indent="-377825">
              <a:lnSpc>
                <a:spcPts val="4900"/>
              </a:lnSpc>
              <a:buFont typeface="Arial"/>
              <a:buChar char="•"/>
            </a:pPr>
            <a:r>
              <a:rPr lang="en-US" sz="3500">
                <a:solidFill>
                  <a:srgbClr val="213559"/>
                </a:solidFill>
                <a:latin typeface="Times New Roman"/>
              </a:rPr>
              <a:t>"Furniture" and "Office Supplies" categories also showcase substantial sales, making them crucial revenue drivers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3543300" cy="589905"/>
          </a:xfrm>
          <a:prstGeom prst="rect">
            <a:avLst/>
          </a:prstGeom>
        </p:spPr>
        <p:txBody>
          <a:bodyPr wrap="square" lIns="0" tIns="0" rIns="0" bIns="0" rtlCol="0" anchor="t">
            <a:spAutoFit/>
          </a:bodyPr>
          <a:lstStyle/>
          <a:p>
            <a:pPr algn="ctr">
              <a:lnSpc>
                <a:spcPts val="4554"/>
              </a:lnSpc>
              <a:spcBef>
                <a:spcPct val="0"/>
              </a:spcBef>
            </a:pPr>
            <a:r>
              <a:rPr lang="en-US" sz="4140" dirty="0">
                <a:solidFill>
                  <a:srgbClr val="213559"/>
                </a:solidFill>
                <a:latin typeface="Times New Roman Bold"/>
              </a:rPr>
              <a:t>Key Insights:</a:t>
            </a:r>
          </a:p>
        </p:txBody>
      </p:sp>
      <p:sp>
        <p:nvSpPr>
          <p:cNvPr id="3" name="TextBox 3"/>
          <p:cNvSpPr txBox="1"/>
          <p:nvPr/>
        </p:nvSpPr>
        <p:spPr>
          <a:xfrm>
            <a:off x="514350" y="2080324"/>
            <a:ext cx="17259300" cy="6753767"/>
          </a:xfrm>
          <a:prstGeom prst="rect">
            <a:avLst/>
          </a:prstGeom>
        </p:spPr>
        <p:txBody>
          <a:bodyPr lIns="0" tIns="0" rIns="0" bIns="0" rtlCol="0" anchor="t">
            <a:spAutoFit/>
          </a:bodyPr>
          <a:lstStyle/>
          <a:p>
            <a:pPr marL="755651" lvl="1" indent="-377825">
              <a:lnSpc>
                <a:spcPts val="4865"/>
              </a:lnSpc>
              <a:buFont typeface="Arial"/>
              <a:buChar char="•"/>
            </a:pPr>
            <a:r>
              <a:rPr lang="en-US" sz="3500">
                <a:solidFill>
                  <a:srgbClr val="213559"/>
                </a:solidFill>
                <a:latin typeface="Times New Roman"/>
              </a:rPr>
              <a:t>The "South" region and the "Consumer" segment are the primary revenue drivers, suggesting a strong customer base and successful marketing efforts in this region and segment.</a:t>
            </a:r>
          </a:p>
          <a:p>
            <a:pPr marL="755651" lvl="1" indent="-377825">
              <a:lnSpc>
                <a:spcPts val="4865"/>
              </a:lnSpc>
              <a:buFont typeface="Arial"/>
              <a:buChar char="•"/>
            </a:pPr>
            <a:r>
              <a:rPr lang="en-US" sz="3500">
                <a:solidFill>
                  <a:srgbClr val="213559"/>
                </a:solidFill>
                <a:latin typeface="Times New Roman"/>
              </a:rPr>
              <a:t>The "Technology" category has a substantial impact on the Superstore's revenue and profitability, indicating its popularity among customers.</a:t>
            </a:r>
          </a:p>
          <a:p>
            <a:pPr marL="755651" lvl="1" indent="-377825">
              <a:lnSpc>
                <a:spcPts val="4865"/>
              </a:lnSpc>
              <a:buFont typeface="Arial"/>
              <a:buChar char="•"/>
            </a:pPr>
            <a:r>
              <a:rPr lang="en-US" sz="3500">
                <a:solidFill>
                  <a:srgbClr val="213559"/>
                </a:solidFill>
                <a:latin typeface="Times New Roman"/>
              </a:rPr>
              <a:t>Focusing on states like "California" and "New York" can lead to further sales growth and profit optimization.</a:t>
            </a:r>
          </a:p>
          <a:p>
            <a:pPr marL="755651" lvl="1" indent="-377825">
              <a:lnSpc>
                <a:spcPts val="4865"/>
              </a:lnSpc>
              <a:buFont typeface="Arial"/>
              <a:buChar char="•"/>
            </a:pPr>
            <a:r>
              <a:rPr lang="en-US" sz="3500">
                <a:solidFill>
                  <a:srgbClr val="213559"/>
                </a:solidFill>
                <a:latin typeface="Times New Roman"/>
              </a:rPr>
              <a:t>There may be opportunities to enhance sales and profit in states with relatively lower figures, through targeted marketing or localized strategies.</a:t>
            </a:r>
          </a:p>
          <a:p>
            <a:pPr marL="755651" lvl="1" indent="-377825">
              <a:lnSpc>
                <a:spcPts val="4865"/>
              </a:lnSpc>
              <a:buFont typeface="Arial"/>
              <a:buChar char="•"/>
            </a:pPr>
            <a:r>
              <a:rPr lang="en-US" sz="3500">
                <a:solidFill>
                  <a:srgbClr val="213559"/>
                </a:solidFill>
                <a:latin typeface="Times New Roman"/>
              </a:rPr>
              <a:t>The Superstore should prioritize investments and marketing efforts in product categories like "Technology" and "Furniture" to maximize revenue.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7182596" cy="3854388"/>
          </a:xfrm>
          <a:custGeom>
            <a:avLst/>
            <a:gdLst/>
            <a:ahLst/>
            <a:cxnLst/>
            <a:rect l="l" t="t" r="r" b="b"/>
            <a:pathLst>
              <a:path w="7182596" h="3854388">
                <a:moveTo>
                  <a:pt x="0" y="0"/>
                </a:moveTo>
                <a:lnTo>
                  <a:pt x="7182596" y="0"/>
                </a:lnTo>
                <a:lnTo>
                  <a:pt x="7182596" y="3854388"/>
                </a:lnTo>
                <a:lnTo>
                  <a:pt x="0" y="3854388"/>
                </a:lnTo>
                <a:lnTo>
                  <a:pt x="0" y="0"/>
                </a:lnTo>
                <a:close/>
              </a:path>
            </a:pathLst>
          </a:custGeom>
          <a:blipFill>
            <a:blip r:embed="rId2"/>
            <a:stretch>
              <a:fillRect t="-19731" b="-66617"/>
            </a:stretch>
          </a:blipFill>
        </p:spPr>
        <p:txBody>
          <a:bodyPr/>
          <a:lstStyle/>
          <a:p>
            <a:endParaRPr lang="en-IN"/>
          </a:p>
        </p:txBody>
      </p:sp>
      <p:sp>
        <p:nvSpPr>
          <p:cNvPr id="3" name="Freeform 3"/>
          <p:cNvSpPr/>
          <p:nvPr/>
        </p:nvSpPr>
        <p:spPr>
          <a:xfrm>
            <a:off x="1866864" y="5403912"/>
            <a:ext cx="5506268" cy="3854388"/>
          </a:xfrm>
          <a:custGeom>
            <a:avLst/>
            <a:gdLst/>
            <a:ahLst/>
            <a:cxnLst/>
            <a:rect l="l" t="t" r="r" b="b"/>
            <a:pathLst>
              <a:path w="5506268" h="3854388">
                <a:moveTo>
                  <a:pt x="0" y="0"/>
                </a:moveTo>
                <a:lnTo>
                  <a:pt x="5506268" y="0"/>
                </a:lnTo>
                <a:lnTo>
                  <a:pt x="5506268" y="3854388"/>
                </a:lnTo>
                <a:lnTo>
                  <a:pt x="0" y="3854388"/>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9510188" y="1675553"/>
            <a:ext cx="7749112" cy="6935893"/>
            <a:chOff x="0" y="0"/>
            <a:chExt cx="10332150" cy="9247857"/>
          </a:xfrm>
        </p:grpSpPr>
        <p:sp>
          <p:nvSpPr>
            <p:cNvPr id="5" name="TextBox 5"/>
            <p:cNvSpPr txBox="1"/>
            <p:nvPr/>
          </p:nvSpPr>
          <p:spPr>
            <a:xfrm>
              <a:off x="0" y="0"/>
              <a:ext cx="10332150" cy="1111911"/>
            </a:xfrm>
            <a:prstGeom prst="rect">
              <a:avLst/>
            </a:prstGeom>
          </p:spPr>
          <p:txBody>
            <a:bodyPr lIns="0" tIns="0" rIns="0" bIns="0" rtlCol="0" anchor="t">
              <a:spAutoFit/>
            </a:bodyPr>
            <a:lstStyle/>
            <a:p>
              <a:pPr marL="0" lvl="0" indent="0">
                <a:lnSpc>
                  <a:spcPts val="6591"/>
                </a:lnSpc>
                <a:spcBef>
                  <a:spcPct val="0"/>
                </a:spcBef>
              </a:pPr>
              <a:r>
                <a:rPr lang="en-US" sz="5492">
                  <a:solidFill>
                    <a:srgbClr val="213559"/>
                  </a:solidFill>
                  <a:latin typeface="Now Bold"/>
                </a:rPr>
                <a:t>PROBLEM STATEMENT</a:t>
              </a:r>
            </a:p>
          </p:txBody>
        </p:sp>
        <p:sp>
          <p:nvSpPr>
            <p:cNvPr id="6" name="TextBox 6"/>
            <p:cNvSpPr txBox="1"/>
            <p:nvPr/>
          </p:nvSpPr>
          <p:spPr>
            <a:xfrm>
              <a:off x="0" y="1573248"/>
              <a:ext cx="10332150" cy="7674609"/>
            </a:xfrm>
            <a:prstGeom prst="rect">
              <a:avLst/>
            </a:prstGeom>
          </p:spPr>
          <p:txBody>
            <a:bodyPr lIns="0" tIns="0" rIns="0" bIns="0" rtlCol="0" anchor="t">
              <a:spAutoFit/>
            </a:bodyPr>
            <a:lstStyle/>
            <a:p>
              <a:pPr marL="0" lvl="0" indent="0" algn="just">
                <a:lnSpc>
                  <a:spcPts val="4199"/>
                </a:lnSpc>
                <a:spcBef>
                  <a:spcPct val="0"/>
                </a:spcBef>
              </a:pPr>
              <a:r>
                <a:rPr lang="en-US" sz="2799" spc="-55">
                  <a:solidFill>
                    <a:srgbClr val="213559"/>
                  </a:solidFill>
                  <a:latin typeface="Times New Roman"/>
                </a:rPr>
                <a:t>In this project, we analyze sales data from the SampleSuperstore dataset to gain insights into sales trends and factors affecting sales. We use data visualization techniques like bar charts and pie charts to understand sales patterns based on regions, customer segments, and product categories. Additionally, we build a Linear Regression model to predict sales based on features like quantity, discount, and profit. The goal is to discover valuable information that can help improve business strategies and maximize profitability in the superstore.</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81075"/>
            <a:ext cx="4119976" cy="589905"/>
          </a:xfrm>
          <a:prstGeom prst="rect">
            <a:avLst/>
          </a:prstGeom>
        </p:spPr>
        <p:txBody>
          <a:bodyPr lIns="0" tIns="0" rIns="0" bIns="0" rtlCol="0" anchor="t">
            <a:spAutoFit/>
          </a:bodyPr>
          <a:lstStyle/>
          <a:p>
            <a:pPr algn="ctr">
              <a:lnSpc>
                <a:spcPts val="4554"/>
              </a:lnSpc>
              <a:spcBef>
                <a:spcPct val="0"/>
              </a:spcBef>
            </a:pPr>
            <a:r>
              <a:rPr lang="en-US" sz="4140" dirty="0" err="1">
                <a:solidFill>
                  <a:srgbClr val="213559"/>
                </a:solidFill>
                <a:latin typeface="Times New Roman Bold"/>
              </a:rPr>
              <a:t>Recommendatios</a:t>
            </a:r>
            <a:r>
              <a:rPr lang="en-US" sz="4140" dirty="0">
                <a:solidFill>
                  <a:srgbClr val="213559"/>
                </a:solidFill>
                <a:latin typeface="Times New Roman Bold"/>
              </a:rPr>
              <a:t>:</a:t>
            </a:r>
          </a:p>
        </p:txBody>
      </p:sp>
      <p:sp>
        <p:nvSpPr>
          <p:cNvPr id="3" name="TextBox 3"/>
          <p:cNvSpPr txBox="1"/>
          <p:nvPr/>
        </p:nvSpPr>
        <p:spPr>
          <a:xfrm>
            <a:off x="1028700" y="2166650"/>
            <a:ext cx="17259300" cy="6144233"/>
          </a:xfrm>
          <a:prstGeom prst="rect">
            <a:avLst/>
          </a:prstGeom>
        </p:spPr>
        <p:txBody>
          <a:bodyPr lIns="0" tIns="0" rIns="0" bIns="0" rtlCol="0" anchor="t">
            <a:spAutoFit/>
          </a:bodyPr>
          <a:lstStyle/>
          <a:p>
            <a:pPr marL="755651" lvl="1" indent="-377825">
              <a:lnSpc>
                <a:spcPts val="4865"/>
              </a:lnSpc>
              <a:buFont typeface="Arial"/>
              <a:buChar char="•"/>
            </a:pPr>
            <a:r>
              <a:rPr lang="en-US" sz="3500">
                <a:solidFill>
                  <a:srgbClr val="213559"/>
                </a:solidFill>
                <a:latin typeface="Times New Roman"/>
              </a:rPr>
              <a:t>Regional Expansion: Explore opportunities for expanding operations in the "West" region to capitalize on its potential for growth.</a:t>
            </a:r>
          </a:p>
          <a:p>
            <a:pPr marL="755651" lvl="1" indent="-377825">
              <a:lnSpc>
                <a:spcPts val="4865"/>
              </a:lnSpc>
              <a:buFont typeface="Arial"/>
              <a:buChar char="•"/>
            </a:pPr>
            <a:r>
              <a:rPr lang="en-US" sz="3500">
                <a:solidFill>
                  <a:srgbClr val="213559"/>
                </a:solidFill>
                <a:latin typeface="Times New Roman"/>
              </a:rPr>
              <a:t>Customer Segmentation: Tailor marketing strategies based on the "Consumer" segment's preferences to improve customer satisfaction and loyalty.</a:t>
            </a:r>
          </a:p>
          <a:p>
            <a:pPr marL="755651" lvl="1" indent="-377825">
              <a:lnSpc>
                <a:spcPts val="4865"/>
              </a:lnSpc>
              <a:buFont typeface="Arial"/>
              <a:buChar char="•"/>
            </a:pPr>
            <a:r>
              <a:rPr lang="en-US" sz="3500">
                <a:solidFill>
                  <a:srgbClr val="213559"/>
                </a:solidFill>
                <a:latin typeface="Times New Roman"/>
              </a:rPr>
              <a:t>Product Focus: Continue to invest in the "Technology" category while also strengthening the "Furniture" category to drive overall sales.</a:t>
            </a:r>
          </a:p>
          <a:p>
            <a:pPr marL="755651" lvl="1" indent="-377825">
              <a:lnSpc>
                <a:spcPts val="4865"/>
              </a:lnSpc>
              <a:buFont typeface="Arial"/>
              <a:buChar char="•"/>
            </a:pPr>
            <a:r>
              <a:rPr lang="en-US" sz="3500">
                <a:solidFill>
                  <a:srgbClr val="213559"/>
                </a:solidFill>
                <a:latin typeface="Times New Roman"/>
              </a:rPr>
              <a:t>State-Level Strategies: Implement state-specific strategies in regions with lower sales and profit to boost performance.</a:t>
            </a:r>
          </a:p>
          <a:p>
            <a:pPr marL="755651" lvl="1" indent="-377825">
              <a:lnSpc>
                <a:spcPts val="4865"/>
              </a:lnSpc>
              <a:buFont typeface="Arial"/>
              <a:buChar char="•"/>
            </a:pPr>
            <a:r>
              <a:rPr lang="en-US" sz="3500">
                <a:solidFill>
                  <a:srgbClr val="213559"/>
                </a:solidFill>
                <a:latin typeface="Times New Roman"/>
              </a:rPr>
              <a:t>Operational Efficiency: Analyze internal processes and supply chain efficiency to optimize costs and enhance overall profitability.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9139238" y="4274511"/>
            <a:ext cx="9525" cy="1566528"/>
          </a:xfrm>
          <a:prstGeom prst="rect">
            <a:avLst/>
          </a:prstGeom>
        </p:spPr>
        <p:txBody>
          <a:bodyPr lIns="0" tIns="0" rIns="0" bIns="0" rtlCol="0" anchor="t">
            <a:spAutoFit/>
          </a:bodyPr>
          <a:lstStyle/>
          <a:p>
            <a:pPr algn="ctr">
              <a:lnSpc>
                <a:spcPts val="12880"/>
              </a:lnSpc>
            </a:pPr>
            <a:endParaRPr/>
          </a:p>
        </p:txBody>
      </p:sp>
      <p:sp>
        <p:nvSpPr>
          <p:cNvPr id="3" name="TextBox 3"/>
          <p:cNvSpPr txBox="1"/>
          <p:nvPr/>
        </p:nvSpPr>
        <p:spPr>
          <a:xfrm>
            <a:off x="1028700" y="2285245"/>
            <a:ext cx="5548643" cy="671711"/>
          </a:xfrm>
          <a:prstGeom prst="rect">
            <a:avLst/>
          </a:prstGeom>
        </p:spPr>
        <p:txBody>
          <a:bodyPr lIns="0" tIns="0" rIns="0" bIns="0" rtlCol="0" anchor="t">
            <a:spAutoFit/>
          </a:bodyPr>
          <a:lstStyle/>
          <a:p>
            <a:pPr algn="ctr">
              <a:lnSpc>
                <a:spcPts val="4554"/>
              </a:lnSpc>
              <a:spcBef>
                <a:spcPct val="0"/>
              </a:spcBef>
            </a:pPr>
            <a:r>
              <a:rPr lang="en-US" sz="4140">
                <a:solidFill>
                  <a:srgbClr val="000000"/>
                </a:solidFill>
                <a:latin typeface="Times New Roman Bold"/>
              </a:rPr>
              <a:t>GitHub Riposotory Link:</a:t>
            </a:r>
          </a:p>
        </p:txBody>
      </p:sp>
      <p:sp>
        <p:nvSpPr>
          <p:cNvPr id="4" name="TextBox 4"/>
          <p:cNvSpPr txBox="1"/>
          <p:nvPr/>
        </p:nvSpPr>
        <p:spPr>
          <a:xfrm>
            <a:off x="1625070" y="3774250"/>
            <a:ext cx="12107828" cy="671711"/>
          </a:xfrm>
          <a:prstGeom prst="rect">
            <a:avLst/>
          </a:prstGeom>
        </p:spPr>
        <p:txBody>
          <a:bodyPr lIns="0" tIns="0" rIns="0" bIns="0" rtlCol="0" anchor="t">
            <a:spAutoFit/>
          </a:bodyPr>
          <a:lstStyle/>
          <a:p>
            <a:pPr algn="ctr">
              <a:lnSpc>
                <a:spcPts val="4554"/>
              </a:lnSpc>
              <a:spcBef>
                <a:spcPct val="0"/>
              </a:spcBef>
            </a:pPr>
            <a:r>
              <a:rPr lang="en-US" sz="4140">
                <a:solidFill>
                  <a:srgbClr val="000000"/>
                </a:solidFill>
                <a:latin typeface="Times New Roman"/>
              </a:rPr>
              <a:t>https://github.com/punith333/superstore-data-analysis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4334030" y="3511076"/>
            <a:ext cx="8315771" cy="1632424"/>
          </a:xfrm>
          <a:prstGeom prst="rect">
            <a:avLst/>
          </a:prstGeom>
        </p:spPr>
        <p:txBody>
          <a:bodyPr lIns="0" tIns="0" rIns="0" bIns="0" rtlCol="0" anchor="t">
            <a:spAutoFit/>
          </a:bodyPr>
          <a:lstStyle/>
          <a:p>
            <a:pPr algn="ctr">
              <a:lnSpc>
                <a:spcPts val="11043"/>
              </a:lnSpc>
              <a:spcBef>
                <a:spcPct val="0"/>
              </a:spcBef>
            </a:pPr>
            <a:r>
              <a:rPr lang="en-US" sz="10039">
                <a:solidFill>
                  <a:srgbClr val="213559"/>
                </a:solidFill>
                <a:latin typeface="Times New Roman"/>
              </a:rPr>
              <a:t>THANK YOU</a:t>
            </a:r>
          </a:p>
        </p:txBody>
      </p:sp>
      <p:sp>
        <p:nvSpPr>
          <p:cNvPr id="3" name="TextBox 3"/>
          <p:cNvSpPr txBox="1"/>
          <p:nvPr/>
        </p:nvSpPr>
        <p:spPr>
          <a:xfrm>
            <a:off x="5423906" y="5095875"/>
            <a:ext cx="6136018" cy="1814711"/>
          </a:xfrm>
          <a:prstGeom prst="rect">
            <a:avLst/>
          </a:prstGeom>
        </p:spPr>
        <p:txBody>
          <a:bodyPr lIns="0" tIns="0" rIns="0" bIns="0" rtlCol="0" anchor="t">
            <a:spAutoFit/>
          </a:bodyPr>
          <a:lstStyle/>
          <a:p>
            <a:pPr algn="ctr">
              <a:lnSpc>
                <a:spcPts val="4554"/>
              </a:lnSpc>
            </a:pPr>
            <a:r>
              <a:rPr lang="en-US" sz="4140">
                <a:solidFill>
                  <a:srgbClr val="213559"/>
                </a:solidFill>
                <a:latin typeface="Times New Roman Bold"/>
              </a:rPr>
              <a:t>IBM SKILLBUILD </a:t>
            </a:r>
          </a:p>
          <a:p>
            <a:pPr algn="ctr">
              <a:lnSpc>
                <a:spcPts val="4554"/>
              </a:lnSpc>
            </a:pPr>
            <a:r>
              <a:rPr lang="en-US" sz="4140">
                <a:solidFill>
                  <a:srgbClr val="213559"/>
                </a:solidFill>
                <a:latin typeface="Times New Roman Bold"/>
              </a:rPr>
              <a:t>EDUNET FOUNDATION</a:t>
            </a:r>
          </a:p>
          <a:p>
            <a:pPr algn="ctr">
              <a:lnSpc>
                <a:spcPts val="4554"/>
              </a:lnSpc>
              <a:spcBef>
                <a:spcPct val="0"/>
              </a:spcBef>
            </a:pPr>
            <a:endParaRPr lang="en-US" sz="4140">
              <a:solidFill>
                <a:srgbClr val="213559"/>
              </a:solidFill>
              <a:latin typeface="Times New Roman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407755" y="1346710"/>
            <a:ext cx="15880245" cy="7593581"/>
            <a:chOff x="0" y="0"/>
            <a:chExt cx="21173660" cy="10124775"/>
          </a:xfrm>
        </p:grpSpPr>
        <p:sp>
          <p:nvSpPr>
            <p:cNvPr id="3" name="TextBox 3"/>
            <p:cNvSpPr txBox="1"/>
            <p:nvPr/>
          </p:nvSpPr>
          <p:spPr>
            <a:xfrm>
              <a:off x="0" y="-133350"/>
              <a:ext cx="16290058" cy="1504884"/>
            </a:xfrm>
            <a:prstGeom prst="rect">
              <a:avLst/>
            </a:prstGeom>
          </p:spPr>
          <p:txBody>
            <a:bodyPr lIns="0" tIns="0" rIns="0" bIns="0" rtlCol="0" anchor="t">
              <a:spAutoFit/>
            </a:bodyPr>
            <a:lstStyle/>
            <a:p>
              <a:pPr marL="0" lvl="0" indent="0">
                <a:lnSpc>
                  <a:spcPts val="8124"/>
                </a:lnSpc>
              </a:pPr>
              <a:r>
                <a:rPr lang="en-US" sz="6770">
                  <a:solidFill>
                    <a:srgbClr val="213559"/>
                  </a:solidFill>
                  <a:latin typeface="Times New Roman Bold"/>
                </a:rPr>
                <a:t>AGENDA</a:t>
              </a:r>
            </a:p>
          </p:txBody>
        </p:sp>
        <p:sp>
          <p:nvSpPr>
            <p:cNvPr id="4" name="TextBox 4"/>
            <p:cNvSpPr txBox="1"/>
            <p:nvPr/>
          </p:nvSpPr>
          <p:spPr>
            <a:xfrm>
              <a:off x="0" y="2565087"/>
              <a:ext cx="16290058" cy="7559687"/>
            </a:xfrm>
            <a:prstGeom prst="rect">
              <a:avLst/>
            </a:prstGeom>
          </p:spPr>
          <p:txBody>
            <a:bodyPr lIns="0" tIns="0" rIns="0" bIns="0" rtlCol="0" anchor="t">
              <a:spAutoFit/>
            </a:bodyPr>
            <a:lstStyle/>
            <a:p>
              <a:pPr marL="0" lvl="0" indent="0">
                <a:lnSpc>
                  <a:spcPts val="5005"/>
                </a:lnSpc>
              </a:pPr>
              <a:r>
                <a:rPr lang="en-US" sz="3500">
                  <a:solidFill>
                    <a:srgbClr val="213559"/>
                  </a:solidFill>
                  <a:latin typeface="Times New Roman"/>
                </a:rPr>
                <a:t>Introduction to the Project- Analysis of Superstore Dataset</a:t>
              </a:r>
            </a:p>
            <a:p>
              <a:pPr marL="0" lvl="0" indent="0">
                <a:lnSpc>
                  <a:spcPts val="5005"/>
                </a:lnSpc>
              </a:pPr>
              <a:r>
                <a:rPr lang="en-US" sz="3500">
                  <a:solidFill>
                    <a:srgbClr val="213559"/>
                  </a:solidFill>
                  <a:latin typeface="Times New Roman"/>
                </a:rPr>
                <a:t>Project Overview- Purpose, Scope and Objective</a:t>
              </a:r>
            </a:p>
            <a:p>
              <a:pPr marL="0" lvl="0" indent="0">
                <a:lnSpc>
                  <a:spcPts val="5005"/>
                </a:lnSpc>
              </a:pPr>
              <a:r>
                <a:rPr lang="en-US" sz="3500">
                  <a:solidFill>
                    <a:srgbClr val="213559"/>
                  </a:solidFill>
                  <a:latin typeface="Times New Roman"/>
                </a:rPr>
                <a:t>End Users</a:t>
              </a:r>
            </a:p>
            <a:p>
              <a:pPr marL="0" lvl="0" indent="0">
                <a:lnSpc>
                  <a:spcPts val="5005"/>
                </a:lnSpc>
              </a:pPr>
              <a:r>
                <a:rPr lang="en-US" sz="3500">
                  <a:solidFill>
                    <a:srgbClr val="213559"/>
                  </a:solidFill>
                  <a:latin typeface="Times New Roman"/>
                </a:rPr>
                <a:t>Solution and Value Proposition</a:t>
              </a:r>
            </a:p>
            <a:p>
              <a:pPr marL="0" lvl="0" indent="0">
                <a:lnSpc>
                  <a:spcPts val="5005"/>
                </a:lnSpc>
              </a:pPr>
              <a:r>
                <a:rPr lang="en-US" sz="3500">
                  <a:solidFill>
                    <a:srgbClr val="213559"/>
                  </a:solidFill>
                  <a:latin typeface="Times New Roman"/>
                </a:rPr>
                <a:t>Customization of the Project &amp; Code Snippets</a:t>
              </a:r>
            </a:p>
            <a:p>
              <a:pPr marL="0" lvl="0" indent="0">
                <a:lnSpc>
                  <a:spcPts val="5005"/>
                </a:lnSpc>
              </a:pPr>
              <a:r>
                <a:rPr lang="en-US" sz="3500">
                  <a:solidFill>
                    <a:srgbClr val="213559"/>
                  </a:solidFill>
                  <a:latin typeface="Times New Roman"/>
                </a:rPr>
                <a:t>Modelling &amp; Insights</a:t>
              </a:r>
            </a:p>
            <a:p>
              <a:pPr marL="0" lvl="0" indent="0">
                <a:lnSpc>
                  <a:spcPts val="5005"/>
                </a:lnSpc>
              </a:pPr>
              <a:r>
                <a:rPr lang="en-US" sz="3500">
                  <a:solidFill>
                    <a:srgbClr val="213559"/>
                  </a:solidFill>
                  <a:latin typeface="Times New Roman"/>
                </a:rPr>
                <a:t>Results of Analysis - Key Insights, Actionable Insights, Customized Solutions</a:t>
              </a:r>
            </a:p>
            <a:p>
              <a:pPr marL="0" lvl="0" indent="0">
                <a:lnSpc>
                  <a:spcPts val="5005"/>
                </a:lnSpc>
              </a:pPr>
              <a:r>
                <a:rPr lang="en-US" sz="3500">
                  <a:solidFill>
                    <a:srgbClr val="213559"/>
                  </a:solidFill>
                  <a:latin typeface="Times New Roman"/>
                </a:rPr>
                <a:t>Relevant Links</a:t>
              </a:r>
            </a:p>
          </p:txBody>
        </p:sp>
        <p:sp>
          <p:nvSpPr>
            <p:cNvPr id="5" name="AutoShape 5"/>
            <p:cNvSpPr/>
            <p:nvPr/>
          </p:nvSpPr>
          <p:spPr>
            <a:xfrm>
              <a:off x="0" y="2002211"/>
              <a:ext cx="21173660" cy="0"/>
            </a:xfrm>
            <a:prstGeom prst="line">
              <a:avLst/>
            </a:prstGeom>
            <a:ln w="12700" cap="rnd">
              <a:solidFill>
                <a:srgbClr val="09427D"/>
              </a:solidFill>
              <a:prstDash val="solid"/>
              <a:headEnd type="none" w="sm" len="sm"/>
              <a:tailEnd type="none" w="sm" len="sm"/>
            </a:ln>
          </p:spPr>
          <p:txBody>
            <a:bodyPr/>
            <a:lstStyle/>
            <a:p>
              <a:endParaRPr lang="en-IN"/>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06901"/>
            <a:ext cx="9873360" cy="7641849"/>
            <a:chOff x="0" y="0"/>
            <a:chExt cx="13164480" cy="10189132"/>
          </a:xfrm>
        </p:grpSpPr>
        <p:sp>
          <p:nvSpPr>
            <p:cNvPr id="3" name="TextBox 3"/>
            <p:cNvSpPr txBox="1"/>
            <p:nvPr/>
          </p:nvSpPr>
          <p:spPr>
            <a:xfrm>
              <a:off x="0" y="-47625"/>
              <a:ext cx="13164480" cy="1641740"/>
            </a:xfrm>
            <a:prstGeom prst="rect">
              <a:avLst/>
            </a:prstGeom>
          </p:spPr>
          <p:txBody>
            <a:bodyPr lIns="0" tIns="0" rIns="0" bIns="0" rtlCol="0" anchor="t">
              <a:spAutoFit/>
            </a:bodyPr>
            <a:lstStyle/>
            <a:p>
              <a:pPr marL="0" lvl="0" indent="0">
                <a:lnSpc>
                  <a:spcPts val="4554"/>
                </a:lnSpc>
              </a:pPr>
              <a:r>
                <a:rPr lang="en-US" sz="4140" u="none">
                  <a:solidFill>
                    <a:srgbClr val="213559"/>
                  </a:solidFill>
                  <a:latin typeface="Times New Roman Bold"/>
                </a:rPr>
                <a:t>Project Overview: </a:t>
              </a:r>
            </a:p>
            <a:p>
              <a:pPr marL="0" lvl="0" indent="0">
                <a:lnSpc>
                  <a:spcPts val="4554"/>
                </a:lnSpc>
              </a:pPr>
              <a:r>
                <a:rPr lang="en-US" sz="4140" u="none">
                  <a:solidFill>
                    <a:srgbClr val="213559"/>
                  </a:solidFill>
                  <a:latin typeface="Times New Roman Bold"/>
                </a:rPr>
                <a:t>Superstore Data Analysis</a:t>
              </a:r>
            </a:p>
          </p:txBody>
        </p:sp>
        <p:sp>
          <p:nvSpPr>
            <p:cNvPr id="4" name="TextBox 4"/>
            <p:cNvSpPr txBox="1"/>
            <p:nvPr/>
          </p:nvSpPr>
          <p:spPr>
            <a:xfrm>
              <a:off x="0" y="1909791"/>
              <a:ext cx="13164480" cy="8279341"/>
            </a:xfrm>
            <a:prstGeom prst="rect">
              <a:avLst/>
            </a:prstGeom>
          </p:spPr>
          <p:txBody>
            <a:bodyPr lIns="0" tIns="0" rIns="0" bIns="0" rtlCol="0" anchor="t">
              <a:spAutoFit/>
            </a:bodyPr>
            <a:lstStyle/>
            <a:p>
              <a:pPr marL="0" lvl="0" indent="0">
                <a:lnSpc>
                  <a:spcPts val="4900"/>
                </a:lnSpc>
              </a:pPr>
              <a:r>
                <a:rPr lang="en-US" sz="3500" u="none" spc="-70">
                  <a:solidFill>
                    <a:srgbClr val="213559"/>
                  </a:solidFill>
                  <a:latin typeface="Times New Roman Bold"/>
                </a:rPr>
                <a:t>Purpose:</a:t>
              </a:r>
              <a:r>
                <a:rPr lang="en-US" sz="3500" u="none" spc="-70">
                  <a:solidFill>
                    <a:srgbClr val="213559"/>
                  </a:solidFill>
                  <a:latin typeface="Times New Roman"/>
                </a:rPr>
                <a:t> </a:t>
              </a:r>
            </a:p>
            <a:p>
              <a:pPr marL="0" lvl="0" indent="0">
                <a:lnSpc>
                  <a:spcPts val="4900"/>
                </a:lnSpc>
              </a:pPr>
              <a:r>
                <a:rPr lang="en-US" sz="3500" u="none" spc="-70">
                  <a:solidFill>
                    <a:srgbClr val="213559"/>
                  </a:solidFill>
                  <a:latin typeface="Times New Roman"/>
                </a:rPr>
                <a:t>To analyze the Superstore dataset and gain valuable insights into the store's performance, customer behavior, and sales trends.</a:t>
              </a:r>
            </a:p>
            <a:p>
              <a:pPr marL="0" lvl="0" indent="0">
                <a:lnSpc>
                  <a:spcPts val="4900"/>
                </a:lnSpc>
              </a:pPr>
              <a:r>
                <a:rPr lang="en-US" sz="3500" u="none" spc="-70">
                  <a:solidFill>
                    <a:srgbClr val="213559"/>
                  </a:solidFill>
                  <a:latin typeface="Times New Roman Bold"/>
                </a:rPr>
                <a:t>Scope:</a:t>
              </a:r>
              <a:r>
                <a:rPr lang="en-US" sz="3500" u="none" spc="-70">
                  <a:solidFill>
                    <a:srgbClr val="213559"/>
                  </a:solidFill>
                  <a:latin typeface="Times New Roman"/>
                </a:rPr>
                <a:t>Exploratory Data Analysis (EDA), Sales Analysis, Customer Segmentation, Product Category Insights, and Profitability Analysis.</a:t>
              </a:r>
            </a:p>
            <a:p>
              <a:pPr marL="0" lvl="0" indent="0">
                <a:lnSpc>
                  <a:spcPts val="4900"/>
                </a:lnSpc>
              </a:pPr>
              <a:r>
                <a:rPr lang="en-US" sz="3500" u="none" spc="-70">
                  <a:solidFill>
                    <a:srgbClr val="213559"/>
                  </a:solidFill>
                  <a:latin typeface="Times New Roman Bold"/>
                </a:rPr>
                <a:t>Goals:</a:t>
              </a:r>
            </a:p>
            <a:p>
              <a:pPr marL="0" lvl="0" indent="0">
                <a:lnSpc>
                  <a:spcPts val="4900"/>
                </a:lnSpc>
              </a:pPr>
              <a:r>
                <a:rPr lang="en-US" sz="3500" u="none" spc="-70">
                  <a:solidFill>
                    <a:srgbClr val="213559"/>
                  </a:solidFill>
                  <a:latin typeface="Times New Roman Bold"/>
                </a:rPr>
                <a:t>1.</a:t>
              </a:r>
              <a:r>
                <a:rPr lang="en-US" sz="3500" u="none" spc="-70">
                  <a:solidFill>
                    <a:srgbClr val="213559"/>
                  </a:solidFill>
                  <a:latin typeface="Times New Roman"/>
                </a:rPr>
                <a:t> </a:t>
              </a:r>
              <a:r>
                <a:rPr lang="en-US" sz="3500" u="none" spc="-70">
                  <a:solidFill>
                    <a:srgbClr val="213559"/>
                  </a:solidFill>
                  <a:latin typeface="Times New Roman Bold"/>
                </a:rPr>
                <a:t>Uncover Key Business Insights:</a:t>
              </a:r>
              <a:r>
                <a:rPr lang="en-US" sz="3500" u="none" spc="-70">
                  <a:solidFill>
                    <a:srgbClr val="213559"/>
                  </a:solidFill>
                  <a:latin typeface="Times New Roman"/>
                </a:rPr>
                <a:t> Identify critical factors influencing sales and profitability.</a:t>
              </a:r>
            </a:p>
          </p:txBody>
        </p:sp>
      </p:grpSp>
      <p:sp>
        <p:nvSpPr>
          <p:cNvPr id="5" name="Freeform 5"/>
          <p:cNvSpPr/>
          <p:nvPr/>
        </p:nvSpPr>
        <p:spPr>
          <a:xfrm rot="9774928">
            <a:off x="11196905" y="1385767"/>
            <a:ext cx="6998882" cy="6998882"/>
          </a:xfrm>
          <a:custGeom>
            <a:avLst/>
            <a:gdLst/>
            <a:ahLst/>
            <a:cxnLst/>
            <a:rect l="l" t="t" r="r" b="b"/>
            <a:pathLst>
              <a:path w="6998882" h="6998882">
                <a:moveTo>
                  <a:pt x="0" y="0"/>
                </a:moveTo>
                <a:lnTo>
                  <a:pt x="6998882" y="0"/>
                </a:lnTo>
                <a:lnTo>
                  <a:pt x="6998882" y="6998881"/>
                </a:lnTo>
                <a:lnTo>
                  <a:pt x="0" y="69988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a:off x="11565370" y="1539763"/>
            <a:ext cx="6261951" cy="5461813"/>
          </a:xfrm>
          <a:custGeom>
            <a:avLst/>
            <a:gdLst/>
            <a:ahLst/>
            <a:cxnLst/>
            <a:rect l="l" t="t" r="r" b="b"/>
            <a:pathLst>
              <a:path w="6261951" h="5461813">
                <a:moveTo>
                  <a:pt x="0" y="0"/>
                </a:moveTo>
                <a:lnTo>
                  <a:pt x="6261951" y="0"/>
                </a:lnTo>
                <a:lnTo>
                  <a:pt x="6261951" y="5461813"/>
                </a:lnTo>
                <a:lnTo>
                  <a:pt x="0" y="54618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782890" y="1629552"/>
            <a:ext cx="12276067" cy="6476801"/>
          </a:xfrm>
          <a:prstGeom prst="rect">
            <a:avLst/>
          </a:prstGeom>
        </p:spPr>
        <p:txBody>
          <a:bodyPr lIns="0" tIns="0" rIns="0" bIns="0" rtlCol="0" anchor="t">
            <a:spAutoFit/>
          </a:bodyPr>
          <a:lstStyle/>
          <a:p>
            <a:pPr marL="0" lvl="0" indent="0">
              <a:lnSpc>
                <a:spcPts val="4200"/>
              </a:lnSpc>
            </a:pPr>
            <a:r>
              <a:rPr lang="en-US" sz="3500" spc="-70">
                <a:solidFill>
                  <a:srgbClr val="213559"/>
                </a:solidFill>
                <a:latin typeface="Times New Roman Bold"/>
              </a:rPr>
              <a:t>2.Optimize Sales and Marketing Strategies:</a:t>
            </a:r>
            <a:r>
              <a:rPr lang="en-US" sz="3500" spc="-70">
                <a:solidFill>
                  <a:srgbClr val="213559"/>
                </a:solidFill>
                <a:latin typeface="Times New Roman"/>
              </a:rPr>
              <a:t> Tailor efforts for increased revenue.</a:t>
            </a:r>
          </a:p>
          <a:p>
            <a:pPr marL="0" lvl="0" indent="0">
              <a:lnSpc>
                <a:spcPts val="4200"/>
              </a:lnSpc>
            </a:pPr>
            <a:r>
              <a:rPr lang="en-US" sz="3500" spc="-70">
                <a:solidFill>
                  <a:srgbClr val="213559"/>
                </a:solidFill>
                <a:latin typeface="Times New Roman Bold"/>
              </a:rPr>
              <a:t>3.Improve Operational Efficiency: </a:t>
            </a:r>
            <a:r>
              <a:rPr lang="en-US" sz="3500" spc="-70">
                <a:solidFill>
                  <a:srgbClr val="213559"/>
                </a:solidFill>
                <a:latin typeface="Times New Roman"/>
              </a:rPr>
              <a:t>Identify inefficiencies in supply chain management.</a:t>
            </a:r>
          </a:p>
          <a:p>
            <a:pPr marL="0" lvl="0" indent="0">
              <a:lnSpc>
                <a:spcPts val="4200"/>
              </a:lnSpc>
            </a:pPr>
            <a:r>
              <a:rPr lang="en-US" sz="3500" spc="-70">
                <a:solidFill>
                  <a:srgbClr val="213559"/>
                </a:solidFill>
                <a:latin typeface="Times New Roman Bold"/>
              </a:rPr>
              <a:t>4. Enhance Customer Experience: </a:t>
            </a:r>
            <a:r>
              <a:rPr lang="en-US" sz="3500" spc="-70">
                <a:solidFill>
                  <a:srgbClr val="213559"/>
                </a:solidFill>
                <a:latin typeface="Times New Roman"/>
              </a:rPr>
              <a:t>Understand customer preferences and enhance satisfaction.</a:t>
            </a:r>
          </a:p>
          <a:p>
            <a:pPr marL="0" lvl="0" indent="0">
              <a:lnSpc>
                <a:spcPts val="4200"/>
              </a:lnSpc>
            </a:pPr>
            <a:r>
              <a:rPr lang="en-US" sz="3500" spc="-70">
                <a:solidFill>
                  <a:srgbClr val="213559"/>
                </a:solidFill>
                <a:latin typeface="Times New Roman Bold"/>
              </a:rPr>
              <a:t>Tools Used: </a:t>
            </a:r>
          </a:p>
          <a:p>
            <a:pPr marL="0" lvl="0" indent="0">
              <a:lnSpc>
                <a:spcPts val="4200"/>
              </a:lnSpc>
            </a:pPr>
            <a:r>
              <a:rPr lang="en-US" sz="3500" spc="-70">
                <a:solidFill>
                  <a:srgbClr val="213559"/>
                </a:solidFill>
                <a:latin typeface="Times New Roman"/>
              </a:rPr>
              <a:t>Python, Pandas, Matplotlib, Seaborn, Jupyter Notebook.</a:t>
            </a:r>
          </a:p>
          <a:p>
            <a:pPr marL="0" lvl="0" indent="0">
              <a:lnSpc>
                <a:spcPts val="4200"/>
              </a:lnSpc>
            </a:pPr>
            <a:endParaRPr lang="en-US" sz="3500" spc="-70">
              <a:solidFill>
                <a:srgbClr val="213559"/>
              </a:solidFill>
              <a:latin typeface="Times New Roman"/>
            </a:endParaRPr>
          </a:p>
          <a:p>
            <a:pPr marL="0" lvl="0" indent="0">
              <a:lnSpc>
                <a:spcPts val="4200"/>
              </a:lnSpc>
            </a:pPr>
            <a:r>
              <a:rPr lang="en-US" sz="3500" spc="-70">
                <a:solidFill>
                  <a:srgbClr val="213559"/>
                </a:solidFill>
                <a:latin typeface="Times New Roman"/>
              </a:rPr>
              <a:t>This analysis will provide actionable insights to optimize business strategies, enhance operational efficiency, and achieve sustainable growth in the competitive retail market.</a:t>
            </a:r>
          </a:p>
        </p:txBody>
      </p:sp>
      <p:sp>
        <p:nvSpPr>
          <p:cNvPr id="3" name="Freeform 3"/>
          <p:cNvSpPr/>
          <p:nvPr/>
        </p:nvSpPr>
        <p:spPr>
          <a:xfrm>
            <a:off x="14412084" y="4239169"/>
            <a:ext cx="2847216" cy="5019131"/>
          </a:xfrm>
          <a:custGeom>
            <a:avLst/>
            <a:gdLst/>
            <a:ahLst/>
            <a:cxnLst/>
            <a:rect l="l" t="t" r="r" b="b"/>
            <a:pathLst>
              <a:path w="2847216" h="5019131">
                <a:moveTo>
                  <a:pt x="0" y="0"/>
                </a:moveTo>
                <a:lnTo>
                  <a:pt x="2847216" y="0"/>
                </a:lnTo>
                <a:lnTo>
                  <a:pt x="2847216" y="5019131"/>
                </a:lnTo>
                <a:lnTo>
                  <a:pt x="0" y="50191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1782890" y="383282"/>
            <a:ext cx="9873360" cy="1243211"/>
          </a:xfrm>
          <a:prstGeom prst="rect">
            <a:avLst/>
          </a:prstGeom>
        </p:spPr>
        <p:txBody>
          <a:bodyPr lIns="0" tIns="0" rIns="0" bIns="0" rtlCol="0" anchor="t">
            <a:spAutoFit/>
          </a:bodyPr>
          <a:lstStyle/>
          <a:p>
            <a:pPr marL="0" lvl="0" indent="0">
              <a:lnSpc>
                <a:spcPts val="4554"/>
              </a:lnSpc>
            </a:pPr>
            <a:r>
              <a:rPr lang="en-US" sz="4140" u="none">
                <a:solidFill>
                  <a:srgbClr val="213559"/>
                </a:solidFill>
                <a:latin typeface="Times New Roman Bold"/>
              </a:rPr>
              <a:t>Project Overview: </a:t>
            </a:r>
          </a:p>
          <a:p>
            <a:pPr marL="0" lvl="0" indent="0">
              <a:lnSpc>
                <a:spcPts val="4554"/>
              </a:lnSpc>
            </a:pPr>
            <a:r>
              <a:rPr lang="en-US" sz="4140" u="none">
                <a:solidFill>
                  <a:srgbClr val="213559"/>
                </a:solidFill>
                <a:latin typeface="Times New Roman Bold"/>
              </a:rPr>
              <a:t>Superstore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5400000">
            <a:off x="-995805" y="-995805"/>
            <a:ext cx="11092305" cy="11092305"/>
          </a:xfrm>
          <a:custGeom>
            <a:avLst/>
            <a:gdLst/>
            <a:ahLst/>
            <a:cxnLst/>
            <a:rect l="l" t="t" r="r" b="b"/>
            <a:pathLst>
              <a:path w="11092305" h="11092305">
                <a:moveTo>
                  <a:pt x="0" y="0"/>
                </a:moveTo>
                <a:lnTo>
                  <a:pt x="11092305" y="0"/>
                </a:lnTo>
                <a:lnTo>
                  <a:pt x="11092305" y="11092305"/>
                </a:lnTo>
                <a:lnTo>
                  <a:pt x="0" y="110923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AutoShape 3"/>
          <p:cNvSpPr/>
          <p:nvPr/>
        </p:nvSpPr>
        <p:spPr>
          <a:xfrm>
            <a:off x="0" y="10096500"/>
            <a:ext cx="18288000" cy="0"/>
          </a:xfrm>
          <a:prstGeom prst="line">
            <a:avLst/>
          </a:prstGeom>
          <a:ln w="190500" cap="flat">
            <a:solidFill>
              <a:srgbClr val="CACACA"/>
            </a:solidFill>
            <a:prstDash val="solid"/>
            <a:headEnd type="none" w="sm" len="sm"/>
            <a:tailEnd type="none" w="sm" len="sm"/>
          </a:ln>
        </p:spPr>
        <p:txBody>
          <a:bodyPr/>
          <a:lstStyle/>
          <a:p>
            <a:endParaRPr lang="en-IN"/>
          </a:p>
        </p:txBody>
      </p:sp>
      <p:sp>
        <p:nvSpPr>
          <p:cNvPr id="4" name="Freeform 4"/>
          <p:cNvSpPr/>
          <p:nvPr/>
        </p:nvSpPr>
        <p:spPr>
          <a:xfrm>
            <a:off x="1535781" y="1362426"/>
            <a:ext cx="5264584" cy="7547396"/>
          </a:xfrm>
          <a:custGeom>
            <a:avLst/>
            <a:gdLst/>
            <a:ahLst/>
            <a:cxnLst/>
            <a:rect l="l" t="t" r="r" b="b"/>
            <a:pathLst>
              <a:path w="5264584" h="7547396">
                <a:moveTo>
                  <a:pt x="0" y="0"/>
                </a:moveTo>
                <a:lnTo>
                  <a:pt x="5264584" y="0"/>
                </a:lnTo>
                <a:lnTo>
                  <a:pt x="5264584" y="7547396"/>
                </a:lnTo>
                <a:lnTo>
                  <a:pt x="0" y="7547396"/>
                </a:lnTo>
                <a:lnTo>
                  <a:pt x="0" y="0"/>
                </a:lnTo>
                <a:close/>
              </a:path>
            </a:pathLst>
          </a:custGeom>
          <a:blipFill>
            <a:blip r:embed="rId4"/>
            <a:stretch>
              <a:fillRect l="-64135" r="-50907"/>
            </a:stretch>
          </a:blipFill>
        </p:spPr>
        <p:txBody>
          <a:bodyPr/>
          <a:lstStyle/>
          <a:p>
            <a:endParaRPr lang="en-IN"/>
          </a:p>
        </p:txBody>
      </p:sp>
      <p:sp>
        <p:nvSpPr>
          <p:cNvPr id="5" name="TextBox 5"/>
          <p:cNvSpPr txBox="1"/>
          <p:nvPr/>
        </p:nvSpPr>
        <p:spPr>
          <a:xfrm>
            <a:off x="9148762" y="2606676"/>
            <a:ext cx="7942116" cy="7489824"/>
          </a:xfrm>
          <a:prstGeom prst="rect">
            <a:avLst/>
          </a:prstGeom>
        </p:spPr>
        <p:txBody>
          <a:bodyPr lIns="0" tIns="0" rIns="0" bIns="0" rtlCol="0" anchor="t">
            <a:spAutoFit/>
          </a:bodyPr>
          <a:lstStyle/>
          <a:p>
            <a:pPr marL="755651" lvl="1" indent="-377825">
              <a:lnSpc>
                <a:spcPts val="4550"/>
              </a:lnSpc>
              <a:buFont typeface="Arial"/>
              <a:buChar char="•"/>
            </a:pPr>
            <a:r>
              <a:rPr lang="en-US" sz="3500">
                <a:solidFill>
                  <a:srgbClr val="213559"/>
                </a:solidFill>
                <a:latin typeface="Times New Roman"/>
              </a:rPr>
              <a:t>Business Managers: Make informed decisions, optimize strategies for increased profitability.</a:t>
            </a:r>
          </a:p>
          <a:p>
            <a:pPr marL="755651" lvl="1" indent="-377825">
              <a:lnSpc>
                <a:spcPts val="4550"/>
              </a:lnSpc>
              <a:buFont typeface="Arial"/>
              <a:buChar char="•"/>
            </a:pPr>
            <a:r>
              <a:rPr lang="en-US" sz="3500">
                <a:solidFill>
                  <a:srgbClr val="213559"/>
                </a:solidFill>
                <a:latin typeface="Times New Roman"/>
              </a:rPr>
              <a:t>Marketing Teams: Create targeted campaigns based on customer segmentation insights.</a:t>
            </a:r>
          </a:p>
          <a:p>
            <a:pPr marL="755651" lvl="1" indent="-377825">
              <a:lnSpc>
                <a:spcPts val="4550"/>
              </a:lnSpc>
              <a:buFont typeface="Arial"/>
              <a:buChar char="•"/>
            </a:pPr>
            <a:r>
              <a:rPr lang="en-US" sz="3500">
                <a:solidFill>
                  <a:srgbClr val="213559"/>
                </a:solidFill>
                <a:latin typeface="Times New Roman"/>
              </a:rPr>
              <a:t>Sales Teams: Plan sales strategies, forecast demand, and focus on top-performing products.</a:t>
            </a:r>
          </a:p>
          <a:p>
            <a:pPr marL="755651" lvl="1" indent="-377825">
              <a:lnSpc>
                <a:spcPts val="4550"/>
              </a:lnSpc>
              <a:buFont typeface="Arial"/>
              <a:buChar char="•"/>
            </a:pPr>
            <a:r>
              <a:rPr lang="en-US" sz="3500">
                <a:solidFill>
                  <a:srgbClr val="213559"/>
                </a:solidFill>
                <a:latin typeface="Times New Roman"/>
              </a:rPr>
              <a:t>Supply Chain &amp; Inventory Management: Optimize operations, manage inventory levels efficiently.</a:t>
            </a:r>
          </a:p>
          <a:p>
            <a:pPr>
              <a:lnSpc>
                <a:spcPts val="4550"/>
              </a:lnSpc>
            </a:pPr>
            <a:endParaRPr lang="en-US" sz="3500">
              <a:solidFill>
                <a:srgbClr val="213559"/>
              </a:solidFill>
              <a:latin typeface="Times New Roman"/>
            </a:endParaRPr>
          </a:p>
        </p:txBody>
      </p:sp>
      <p:sp>
        <p:nvSpPr>
          <p:cNvPr id="6" name="TextBox 6"/>
          <p:cNvSpPr txBox="1"/>
          <p:nvPr/>
        </p:nvSpPr>
        <p:spPr>
          <a:xfrm>
            <a:off x="9139238" y="3160944"/>
            <a:ext cx="9525" cy="671711"/>
          </a:xfrm>
          <a:prstGeom prst="rect">
            <a:avLst/>
          </a:prstGeom>
        </p:spPr>
        <p:txBody>
          <a:bodyPr lIns="0" tIns="0" rIns="0" bIns="0" rtlCol="0" anchor="t">
            <a:spAutoFit/>
          </a:bodyPr>
          <a:lstStyle/>
          <a:p>
            <a:pPr algn="ctr">
              <a:lnSpc>
                <a:spcPts val="4554"/>
              </a:lnSpc>
              <a:spcBef>
                <a:spcPct val="0"/>
              </a:spcBef>
            </a:pPr>
            <a:endParaRPr/>
          </a:p>
        </p:txBody>
      </p:sp>
      <p:sp>
        <p:nvSpPr>
          <p:cNvPr id="7" name="TextBox 7"/>
          <p:cNvSpPr txBox="1"/>
          <p:nvPr/>
        </p:nvSpPr>
        <p:spPr>
          <a:xfrm>
            <a:off x="9301827" y="179830"/>
            <a:ext cx="7789051" cy="1545295"/>
          </a:xfrm>
          <a:prstGeom prst="rect">
            <a:avLst/>
          </a:prstGeom>
        </p:spPr>
        <p:txBody>
          <a:bodyPr wrap="square" lIns="0" tIns="0" rIns="0" bIns="0" rtlCol="0" anchor="t">
            <a:spAutoFit/>
          </a:bodyPr>
          <a:lstStyle/>
          <a:p>
            <a:pPr algn="ctr">
              <a:lnSpc>
                <a:spcPts val="12880"/>
              </a:lnSpc>
            </a:pPr>
            <a:r>
              <a:rPr lang="en-US" sz="9200" dirty="0">
                <a:solidFill>
                  <a:srgbClr val="213559"/>
                </a:solidFill>
                <a:latin typeface="Canva Sans Bold"/>
              </a:rPr>
              <a:t>END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974690" y="2133691"/>
            <a:ext cx="12437394" cy="5943418"/>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213559"/>
                </a:solidFill>
                <a:latin typeface="Times New Roman"/>
              </a:rPr>
              <a:t>Finance Teams: Gain insights into profitability, assess financial implications of decisions.</a:t>
            </a:r>
          </a:p>
          <a:p>
            <a:pPr marL="755651" lvl="1" indent="-377825">
              <a:lnSpc>
                <a:spcPts val="4200"/>
              </a:lnSpc>
              <a:buFont typeface="Arial"/>
              <a:buChar char="•"/>
            </a:pPr>
            <a:r>
              <a:rPr lang="en-US" sz="3500">
                <a:solidFill>
                  <a:srgbClr val="213559"/>
                </a:solidFill>
                <a:latin typeface="Times New Roman"/>
              </a:rPr>
              <a:t>Business Analysts &amp; Data Scientists: Improve analytical models and methodologies.</a:t>
            </a:r>
          </a:p>
          <a:p>
            <a:pPr marL="755651" lvl="1" indent="-377825">
              <a:lnSpc>
                <a:spcPts val="4200"/>
              </a:lnSpc>
              <a:buFont typeface="Arial"/>
              <a:buChar char="•"/>
            </a:pPr>
            <a:r>
              <a:rPr lang="en-US" sz="3500">
                <a:solidFill>
                  <a:srgbClr val="213559"/>
                </a:solidFill>
                <a:latin typeface="Times New Roman"/>
              </a:rPr>
              <a:t>Top Management &amp; Stakeholders: Align business goals and strategies based on project findings.</a:t>
            </a:r>
          </a:p>
          <a:p>
            <a:pPr marL="755651" lvl="1" indent="-377825">
              <a:lnSpc>
                <a:spcPts val="4200"/>
              </a:lnSpc>
              <a:buFont typeface="Arial"/>
              <a:buChar char="•"/>
            </a:pPr>
            <a:r>
              <a:rPr lang="en-US" sz="3500">
                <a:solidFill>
                  <a:srgbClr val="213559"/>
                </a:solidFill>
                <a:latin typeface="Times New Roman"/>
              </a:rPr>
              <a:t>Customer Service: Understand customer preferences and buying behavior to enhance customer service and tailor personalized experiences.</a:t>
            </a:r>
          </a:p>
          <a:p>
            <a:pPr>
              <a:lnSpc>
                <a:spcPts val="4200"/>
              </a:lnSpc>
            </a:pPr>
            <a:endParaRPr lang="en-US" sz="3500">
              <a:solidFill>
                <a:srgbClr val="213559"/>
              </a:solidFill>
              <a:latin typeface="Times New Roman"/>
            </a:endParaRPr>
          </a:p>
          <a:p>
            <a:pPr>
              <a:lnSpc>
                <a:spcPts val="4200"/>
              </a:lnSpc>
            </a:pPr>
            <a:endParaRPr lang="en-US" sz="3500">
              <a:solidFill>
                <a:srgbClr val="213559"/>
              </a:solidFill>
              <a:latin typeface="Times New Roman"/>
            </a:endParaRPr>
          </a:p>
        </p:txBody>
      </p:sp>
      <p:sp>
        <p:nvSpPr>
          <p:cNvPr id="3" name="Freeform 3"/>
          <p:cNvSpPr/>
          <p:nvPr/>
        </p:nvSpPr>
        <p:spPr>
          <a:xfrm>
            <a:off x="14412084" y="4239169"/>
            <a:ext cx="2847216" cy="5019131"/>
          </a:xfrm>
          <a:custGeom>
            <a:avLst/>
            <a:gdLst/>
            <a:ahLst/>
            <a:cxnLst/>
            <a:rect l="l" t="t" r="r" b="b"/>
            <a:pathLst>
              <a:path w="2847216" h="5019131">
                <a:moveTo>
                  <a:pt x="0" y="0"/>
                </a:moveTo>
                <a:lnTo>
                  <a:pt x="2847216" y="0"/>
                </a:lnTo>
                <a:lnTo>
                  <a:pt x="2847216" y="5019131"/>
                </a:lnTo>
                <a:lnTo>
                  <a:pt x="0" y="50191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2286000" y="169236"/>
            <a:ext cx="7299143" cy="1566528"/>
          </a:xfrm>
          <a:prstGeom prst="rect">
            <a:avLst/>
          </a:prstGeom>
        </p:spPr>
        <p:txBody>
          <a:bodyPr wrap="square" lIns="0" tIns="0" rIns="0" bIns="0" rtlCol="0" anchor="t">
            <a:spAutoFit/>
          </a:bodyPr>
          <a:lstStyle/>
          <a:p>
            <a:pPr algn="ctr">
              <a:lnSpc>
                <a:spcPts val="12880"/>
              </a:lnSpc>
            </a:pPr>
            <a:r>
              <a:rPr lang="en-US" sz="9200" dirty="0">
                <a:solidFill>
                  <a:srgbClr val="213559"/>
                </a:solidFill>
                <a:latin typeface="Canva Sans Bold"/>
              </a:rPr>
              <a:t>END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56978" y="446346"/>
            <a:ext cx="16787729" cy="752426"/>
          </a:xfrm>
          <a:prstGeom prst="rect">
            <a:avLst/>
          </a:prstGeom>
        </p:spPr>
        <p:txBody>
          <a:bodyPr lIns="0" tIns="0" rIns="0" bIns="0" rtlCol="0" anchor="t">
            <a:spAutoFit/>
          </a:bodyPr>
          <a:lstStyle/>
          <a:p>
            <a:pPr algn="ctr">
              <a:lnSpc>
                <a:spcPts val="6299"/>
              </a:lnSpc>
            </a:pPr>
            <a:r>
              <a:rPr lang="en-US" sz="4499">
                <a:solidFill>
                  <a:srgbClr val="213559"/>
                </a:solidFill>
                <a:latin typeface="Canva Sans Bold"/>
              </a:rPr>
              <a:t>Solution and Value Proposition for Superstore Data Analysis</a:t>
            </a:r>
          </a:p>
        </p:txBody>
      </p:sp>
      <p:sp>
        <p:nvSpPr>
          <p:cNvPr id="3" name="TextBox 3"/>
          <p:cNvSpPr txBox="1"/>
          <p:nvPr/>
        </p:nvSpPr>
        <p:spPr>
          <a:xfrm>
            <a:off x="1015016" y="1636922"/>
            <a:ext cx="3040393" cy="671711"/>
          </a:xfrm>
          <a:prstGeom prst="rect">
            <a:avLst/>
          </a:prstGeom>
        </p:spPr>
        <p:txBody>
          <a:bodyPr lIns="0" tIns="0" rIns="0" bIns="0" rtlCol="0" anchor="t">
            <a:spAutoFit/>
          </a:bodyPr>
          <a:lstStyle/>
          <a:p>
            <a:pPr algn="ctr">
              <a:lnSpc>
                <a:spcPts val="4554"/>
              </a:lnSpc>
              <a:spcBef>
                <a:spcPct val="0"/>
              </a:spcBef>
            </a:pPr>
            <a:r>
              <a:rPr lang="en-US" sz="4140">
                <a:solidFill>
                  <a:srgbClr val="213559"/>
                </a:solidFill>
                <a:latin typeface="Times New Roman Bold"/>
              </a:rPr>
              <a:t>SOLUTION:</a:t>
            </a:r>
          </a:p>
        </p:txBody>
      </p:sp>
      <p:sp>
        <p:nvSpPr>
          <p:cNvPr id="4" name="TextBox 4"/>
          <p:cNvSpPr txBox="1"/>
          <p:nvPr/>
        </p:nvSpPr>
        <p:spPr>
          <a:xfrm>
            <a:off x="1028700" y="2165758"/>
            <a:ext cx="16244284" cy="4383405"/>
          </a:xfrm>
          <a:prstGeom prst="rect">
            <a:avLst/>
          </a:prstGeom>
        </p:spPr>
        <p:txBody>
          <a:bodyPr lIns="0" tIns="0" rIns="0" bIns="0" rtlCol="0" anchor="t">
            <a:spAutoFit/>
          </a:bodyPr>
          <a:lstStyle/>
          <a:p>
            <a:pPr algn="just">
              <a:lnSpc>
                <a:spcPts val="4935"/>
              </a:lnSpc>
            </a:pPr>
            <a:r>
              <a:rPr lang="en-US" sz="3500">
                <a:solidFill>
                  <a:srgbClr val="213559"/>
                </a:solidFill>
                <a:latin typeface="Times New Roman"/>
              </a:rPr>
              <a:t>The solution to the problem statement involves conducting a comprehensive data analysis of the Superstore dataset to extract valuable insights and patterns. This will be achieved through various data exploration and analytical techniques, including Exploratory Data Analysis (EDA), sales trend analysis, customer segmentation, product category insights, and profitability analysis. Python programming, along with libraries such as Pandas, Matplotlib, Seaborn, and Scikit-learn, will be used to manipulate and analyze the data effectively.</a:t>
            </a:r>
          </a:p>
        </p:txBody>
      </p:sp>
      <p:sp>
        <p:nvSpPr>
          <p:cNvPr id="5" name="TextBox 5"/>
          <p:cNvSpPr txBox="1"/>
          <p:nvPr/>
        </p:nvSpPr>
        <p:spPr>
          <a:xfrm>
            <a:off x="1028700" y="6549163"/>
            <a:ext cx="4081032" cy="589905"/>
          </a:xfrm>
          <a:prstGeom prst="rect">
            <a:avLst/>
          </a:prstGeom>
        </p:spPr>
        <p:txBody>
          <a:bodyPr lIns="0" tIns="0" rIns="0" bIns="0" rtlCol="0" anchor="t">
            <a:spAutoFit/>
          </a:bodyPr>
          <a:lstStyle/>
          <a:p>
            <a:pPr algn="ctr">
              <a:lnSpc>
                <a:spcPts val="4554"/>
              </a:lnSpc>
              <a:spcBef>
                <a:spcPct val="0"/>
              </a:spcBef>
            </a:pPr>
            <a:r>
              <a:rPr lang="en-US" sz="4140" dirty="0" err="1">
                <a:solidFill>
                  <a:srgbClr val="213559"/>
                </a:solidFill>
                <a:latin typeface="Times New Roman Bold"/>
              </a:rPr>
              <a:t>ValueProposition</a:t>
            </a:r>
            <a:r>
              <a:rPr lang="en-US" sz="4140" dirty="0">
                <a:solidFill>
                  <a:srgbClr val="213559"/>
                </a:solidFill>
                <a:latin typeface="Times New Roman Bold"/>
              </a:rPr>
              <a:t>:</a:t>
            </a:r>
          </a:p>
        </p:txBody>
      </p:sp>
      <p:sp>
        <p:nvSpPr>
          <p:cNvPr id="6" name="TextBox 6"/>
          <p:cNvSpPr txBox="1"/>
          <p:nvPr/>
        </p:nvSpPr>
        <p:spPr>
          <a:xfrm>
            <a:off x="756978" y="7625686"/>
            <a:ext cx="17531022" cy="2025584"/>
          </a:xfrm>
          <a:prstGeom prst="rect">
            <a:avLst/>
          </a:prstGeom>
        </p:spPr>
        <p:txBody>
          <a:bodyPr lIns="0" tIns="0" rIns="0" bIns="0" rtlCol="0" anchor="t">
            <a:spAutoFit/>
          </a:bodyPr>
          <a:lstStyle/>
          <a:p>
            <a:pPr marL="755651" lvl="1" indent="-377825" algn="just">
              <a:lnSpc>
                <a:spcPts val="3850"/>
              </a:lnSpc>
              <a:buFont typeface="Arial"/>
              <a:buChar char="•"/>
            </a:pPr>
            <a:r>
              <a:rPr lang="en-US" sz="3500">
                <a:solidFill>
                  <a:srgbClr val="213559"/>
                </a:solidFill>
                <a:latin typeface="Times New Roman Bold"/>
              </a:rPr>
              <a:t>Data-Driven Decisions:</a:t>
            </a:r>
            <a:r>
              <a:rPr lang="en-US" sz="3500">
                <a:solidFill>
                  <a:srgbClr val="213559"/>
                </a:solidFill>
                <a:latin typeface="Times New Roman"/>
              </a:rPr>
              <a:t> Equips business managers with data-driven insights for optimized strategies and sales forecasting.</a:t>
            </a:r>
          </a:p>
          <a:p>
            <a:pPr marL="755651" lvl="1" indent="-377825" algn="just">
              <a:lnSpc>
                <a:spcPts val="3850"/>
              </a:lnSpc>
              <a:buFont typeface="Arial"/>
              <a:buChar char="•"/>
            </a:pPr>
            <a:r>
              <a:rPr lang="en-US" sz="3500">
                <a:solidFill>
                  <a:srgbClr val="213559"/>
                </a:solidFill>
                <a:latin typeface="Times New Roman Bold"/>
              </a:rPr>
              <a:t>Enhanced Customer Experience: </a:t>
            </a:r>
            <a:r>
              <a:rPr lang="en-US" sz="3500">
                <a:solidFill>
                  <a:srgbClr val="213559"/>
                </a:solidFill>
                <a:latin typeface="Times New Roman"/>
              </a:rPr>
              <a:t>Tailors services based on customer preferences, improving satisfaction and loyalty.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62875" y="481211"/>
            <a:ext cx="16230600" cy="9955529"/>
          </a:xfrm>
          <a:prstGeom prst="rect">
            <a:avLst/>
          </a:prstGeom>
        </p:spPr>
        <p:txBody>
          <a:bodyPr lIns="0" tIns="0" rIns="0" bIns="0" rtlCol="0" anchor="t">
            <a:spAutoFit/>
          </a:bodyPr>
          <a:lstStyle/>
          <a:p>
            <a:pPr algn="just">
              <a:lnSpc>
                <a:spcPts val="4935"/>
              </a:lnSpc>
            </a:pPr>
            <a:r>
              <a:rPr lang="en-US" sz="3500">
                <a:solidFill>
                  <a:srgbClr val="213559"/>
                </a:solidFill>
                <a:latin typeface="Times New Roman"/>
              </a:rPr>
              <a:t>3.</a:t>
            </a:r>
            <a:r>
              <a:rPr lang="en-US" sz="3500">
                <a:solidFill>
                  <a:srgbClr val="213559"/>
                </a:solidFill>
                <a:latin typeface="Times New Roman Semi-Bold"/>
              </a:rPr>
              <a:t>Optimized Inventory Management:</a:t>
            </a:r>
            <a:r>
              <a:rPr lang="en-US" sz="3500">
                <a:solidFill>
                  <a:srgbClr val="213559"/>
                </a:solidFill>
                <a:latin typeface="Times New Roman"/>
              </a:rPr>
              <a:t> Minimizes stockouts and overstocking, leading to cost savings and efficient supply chain management.</a:t>
            </a:r>
          </a:p>
          <a:p>
            <a:pPr algn="just">
              <a:lnSpc>
                <a:spcPts val="4935"/>
              </a:lnSpc>
            </a:pPr>
            <a:r>
              <a:rPr lang="en-US" sz="3500">
                <a:solidFill>
                  <a:srgbClr val="213559"/>
                </a:solidFill>
                <a:latin typeface="Times New Roman"/>
              </a:rPr>
              <a:t>4.</a:t>
            </a:r>
            <a:r>
              <a:rPr lang="en-US" sz="3500">
                <a:solidFill>
                  <a:srgbClr val="213559"/>
                </a:solidFill>
                <a:latin typeface="Times New Roman Semi-Bold"/>
              </a:rPr>
              <a:t>Increased Profitability:</a:t>
            </a:r>
            <a:r>
              <a:rPr lang="en-US" sz="3500">
                <a:solidFill>
                  <a:srgbClr val="213559"/>
                </a:solidFill>
                <a:latin typeface="Times New Roman"/>
              </a:rPr>
              <a:t> Identifies factors impacting profitability, enabling better financial planning and resource allocation.</a:t>
            </a:r>
          </a:p>
          <a:p>
            <a:pPr algn="just">
              <a:lnSpc>
                <a:spcPts val="4935"/>
              </a:lnSpc>
            </a:pPr>
            <a:r>
              <a:rPr lang="en-US" sz="3500">
                <a:solidFill>
                  <a:srgbClr val="213559"/>
                </a:solidFill>
                <a:latin typeface="Times New Roman"/>
              </a:rPr>
              <a:t>5.</a:t>
            </a:r>
            <a:r>
              <a:rPr lang="en-US" sz="3500">
                <a:solidFill>
                  <a:srgbClr val="213559"/>
                </a:solidFill>
                <a:latin typeface="Times New Roman Semi-Bold"/>
              </a:rPr>
              <a:t>Strategic Alignment:</a:t>
            </a:r>
            <a:r>
              <a:rPr lang="en-US" sz="3500">
                <a:solidFill>
                  <a:srgbClr val="213559"/>
                </a:solidFill>
                <a:latin typeface="Times New Roman"/>
              </a:rPr>
              <a:t> Aligns top management and stakeholders with data insights to drive business growth.</a:t>
            </a:r>
          </a:p>
          <a:p>
            <a:pPr algn="just">
              <a:lnSpc>
                <a:spcPts val="4935"/>
              </a:lnSpc>
            </a:pPr>
            <a:r>
              <a:rPr lang="en-US" sz="3500">
                <a:solidFill>
                  <a:srgbClr val="213559"/>
                </a:solidFill>
                <a:latin typeface="Times New Roman"/>
              </a:rPr>
              <a:t>6.</a:t>
            </a:r>
            <a:r>
              <a:rPr lang="en-US" sz="3500">
                <a:solidFill>
                  <a:srgbClr val="213559"/>
                </a:solidFill>
                <a:latin typeface="Times New Roman Semi-Bold"/>
              </a:rPr>
              <a:t>Competitive Advantage:</a:t>
            </a:r>
            <a:r>
              <a:rPr lang="en-US" sz="3500">
                <a:solidFill>
                  <a:srgbClr val="213559"/>
                </a:solidFill>
                <a:latin typeface="Times New Roman"/>
              </a:rPr>
              <a:t> Provides insights into growth opportunities, operations optimization, and customer experience, giving a competitive edge.</a:t>
            </a:r>
          </a:p>
          <a:p>
            <a:pPr algn="just">
              <a:lnSpc>
                <a:spcPts val="4935"/>
              </a:lnSpc>
            </a:pPr>
            <a:endParaRPr lang="en-US" sz="3500">
              <a:solidFill>
                <a:srgbClr val="213559"/>
              </a:solidFill>
              <a:latin typeface="Times New Roman"/>
            </a:endParaRPr>
          </a:p>
          <a:p>
            <a:pPr algn="just">
              <a:lnSpc>
                <a:spcPts val="4935"/>
              </a:lnSpc>
            </a:pPr>
            <a:r>
              <a:rPr lang="en-US" sz="3500">
                <a:solidFill>
                  <a:srgbClr val="213559"/>
                </a:solidFill>
                <a:latin typeface="Times New Roman"/>
              </a:rPr>
              <a:t>In conclusion, the Superstore Data Analysis project's solution and value proposition lie in its ability to provide actionable insights, optimize operations, and foster data-driven decision-making across various aspects of the business. The project's outcomes will lead to enhanced business performance, increased profitability, and a stronger position in the competitive retail landscape.</a:t>
            </a:r>
          </a:p>
          <a:p>
            <a:pPr algn="just">
              <a:lnSpc>
                <a:spcPts val="4935"/>
              </a:lnSpc>
            </a:pPr>
            <a:endParaRPr lang="en-US" sz="3500">
              <a:solidFill>
                <a:srgbClr val="213559"/>
              </a:solidFill>
              <a:latin typeface="Times New Roman"/>
            </a:endParaRPr>
          </a:p>
          <a:p>
            <a:pPr algn="just">
              <a:lnSpc>
                <a:spcPts val="4935"/>
              </a:lnSpc>
            </a:pPr>
            <a:endParaRPr lang="en-US" sz="3500">
              <a:solidFill>
                <a:srgbClr val="213559"/>
              </a:solidFill>
              <a:latin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1831</Words>
  <Application>Microsoft Office PowerPoint</Application>
  <PresentationFormat>Custom</PresentationFormat>
  <Paragraphs>121</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Calibri</vt:lpstr>
      <vt:lpstr>Times New Roman Semi-Bold</vt:lpstr>
      <vt:lpstr>Arial</vt:lpstr>
      <vt:lpstr>Times New Roman Bold</vt:lpstr>
      <vt:lpstr>Canva Sans Bold</vt:lpstr>
      <vt:lpstr>Now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Kethamreddy Punith reddy SkillBuild Email ID : kethamreddypunithreddy@gmail.com AICTE Email ID : kethamreddypunithreddy@gmail.com Organization : DGT College Name : Sri Venkateswara College Of Engineering &amp; Technology(Autonomous),Chittoor College</dc:title>
  <dc:creator>Punith Reddy Kethamreddy</dc:creator>
  <cp:lastModifiedBy>Punith Reddy Kethamreddy</cp:lastModifiedBy>
  <cp:revision>2</cp:revision>
  <dcterms:created xsi:type="dcterms:W3CDTF">2006-08-16T00:00:00Z</dcterms:created>
  <dcterms:modified xsi:type="dcterms:W3CDTF">2023-07-24T12:20:57Z</dcterms:modified>
  <dc:identifier>DAFpYSweAM0</dc:identifier>
</cp:coreProperties>
</file>